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7805"/>
            <a:ext cx="1993099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8382"/>
            <a:ext cx="7455998" cy="678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</a:t>
            </a:r>
            <a:r>
              <a:rPr sz="1400" b="1" spc="6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third-order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Butterworth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normalized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풄</a:t>
            </a:r>
            <a:r>
              <a:rPr sz="1500" spc="112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ퟏ</a:t>
            </a:r>
            <a:r>
              <a:rPr sz="1400" spc="200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rad/s.</a:t>
            </a:r>
            <a:r>
              <a:rPr sz="1400" b="1" spc="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cutoff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10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kHz. Use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15-nF capacitors.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7761" y="1770329"/>
            <a:ext cx="2355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5150" y="1770329"/>
            <a:ext cx="2355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791198"/>
            <a:ext cx="28088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푹</a:t>
            </a:r>
            <a:r>
              <a:rPr sz="1400" spc="732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푹</a:t>
            </a:r>
            <a:r>
              <a:rPr sz="1400" spc="744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ퟏ ∙ ퟎퟔퟏ풌휴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97761" y="1881581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35150" y="1881581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ퟐ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9964" y="2137614"/>
            <a:ext cx="2355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36317" y="2142186"/>
            <a:ext cx="2355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5216" y="2158482"/>
            <a:ext cx="3012587" cy="473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푪í</a:t>
            </a:r>
            <a:r>
              <a:rPr sz="1400" spc="87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=</a:t>
            </a:r>
            <a:r>
              <a:rPr sz="1400" spc="86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푪</a:t>
            </a:r>
            <a:r>
              <a:rPr sz="1400" spc="732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=</a:t>
            </a:r>
            <a:r>
              <a:rPr sz="1400" spc="85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ퟏퟓ풏푭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푳</a:t>
            </a:r>
            <a:r>
              <a:rPr sz="1400" spc="482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=</a:t>
            </a:r>
            <a:r>
              <a:rPr sz="1400" spc="88">
                <a:solidFill>
                  <a:srgbClr val="ED008D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ED008D"/>
                </a:solidFill>
                <a:latin typeface="RIGODJ+Cambria Math"/>
                <a:cs typeface="RIGODJ+Cambria Math"/>
              </a:rPr>
              <a:t>ퟑퟑ ∙ ퟕퟕ풎푯</a:t>
            </a:r>
            <a:r>
              <a:rPr sz="1200">
                <a:solidFill>
                  <a:srgbClr val="000000"/>
                </a:solidFill>
                <a:latin typeface="RIGODJ+Cambria Math"/>
                <a:cs typeface="RIGODJ+Cambria Math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89964" y="2248865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RIGODJ+Cambria Math"/>
                <a:cs typeface="RIGODJ+Cambria Math"/>
              </a:rPr>
              <a:t>ퟐ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14970"/>
            <a:ext cx="74514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56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10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Fig.(a)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퐾</a:t>
            </a:r>
            <a:r>
              <a:rPr sz="1400" spc="98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20</a:t>
            </a:r>
            <a:r>
              <a:rPr sz="1400" spc="13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퐾</a:t>
            </a:r>
            <a:r>
              <a:rPr sz="1400" spc="573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50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09821" y="3100781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푚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8902" y="3100781"/>
            <a:ext cx="2664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푓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243570"/>
            <a:ext cx="246476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RIGODJ+Cambria Math"/>
                <a:cs typeface="RIGODJ+Cambria Math"/>
              </a:rPr>
              <a:t>푍</a:t>
            </a:r>
            <a:r>
              <a:rPr sz="1500" spc="34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푖푛</a:t>
            </a:r>
            <a:r>
              <a:rPr sz="1400" spc="15">
                <a:solidFill>
                  <a:srgbClr val="000000"/>
                </a:solidFill>
                <a:latin typeface="RIGODJ+Cambria Math"/>
                <a:cs typeface="RIGODJ+Cambria Math"/>
              </a:rPr>
              <a:t>(푠)</a:t>
            </a:r>
            <a:r>
              <a:rPr sz="1400" spc="18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scaled network.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480038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8430" y="4731842"/>
            <a:ext cx="4374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ꢁ.ꢁꢂ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19551" y="4731842"/>
            <a:ext cx="721788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(ꢃꢁ)(ꢁ.ꢂ)</a:t>
            </a:r>
          </a:p>
          <a:p>
            <a:pPr marL="192277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ꢂꢁ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787763"/>
            <a:ext cx="76054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9">
                <a:solidFill>
                  <a:srgbClr val="000000"/>
                </a:solidFill>
                <a:latin typeface="RIGODJ+Cambria Math"/>
                <a:cs typeface="RIGODJ+Cambria Math"/>
              </a:rPr>
              <a:t>퐶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ꢀ푐푎푙푒푑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478776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33626" y="4787763"/>
            <a:ext cx="170733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50휇퐹</a:t>
            </a:r>
            <a:r>
              <a:rPr sz="1400" spc="80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ꢀ푐푎푙푒푑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36671" y="478776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00448" y="4787763"/>
            <a:ext cx="10244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200ꢄ퐻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80413" y="4926914"/>
            <a:ext cx="6941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(ꢃꢁ)(ꢂꢁ)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078714"/>
            <a:ext cx="7455834" cy="1183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scaling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  <a:r>
              <a:rPr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controlled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multiplying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0.2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RIGODJ+Cambria Math"/>
                <a:cs typeface="RIGODJ+Cambria Math"/>
              </a:rPr>
              <a:t>표ꢅ퐴/푉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S.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admittance,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퐾</a:t>
            </a:r>
            <a:r>
              <a:rPr sz="1400" spc="58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0.01푉</a:t>
            </a:r>
            <a:r>
              <a:rPr sz="1400" spc="113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(scaled)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38679" y="5871794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푚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185917" y="58717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ꢆ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025505"/>
            <a:ext cx="23386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Fig.(</a:t>
            </a:r>
            <a:r>
              <a:rPr sz="1400" spc="15">
                <a:solidFill>
                  <a:srgbClr val="000000"/>
                </a:solidFill>
                <a:latin typeface="RIGODJ+Cambria Math"/>
                <a:cs typeface="RIGODJ+Cambria Math"/>
              </a:rPr>
              <a:t>푏).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392789"/>
            <a:ext cx="7455977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network,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퐴</a:t>
            </a:r>
            <a:r>
              <a:rPr sz="1400" spc="88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test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circuit;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let’s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proceed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inding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3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unscaled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</a:t>
            </a:r>
            <a:r>
              <a:rPr sz="1400" spc="15">
                <a:solidFill>
                  <a:srgbClr val="000000"/>
                </a:solidFill>
                <a:latin typeface="RIGODJ+Cambria Math"/>
                <a:cs typeface="RIGODJ+Cambria Math"/>
              </a:rPr>
              <a:t>ꢇ)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 scaling the result.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7142597"/>
            <a:ext cx="16775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Referring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</a:t>
            </a:r>
            <a:r>
              <a:rPr sz="1400" spc="40">
                <a:solidFill>
                  <a:srgbClr val="000000"/>
                </a:solidFill>
                <a:latin typeface="RIGODJ+Cambria Math"/>
                <a:cs typeface="RIGODJ+Cambria Math"/>
              </a:rPr>
              <a:t>ꢈ)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480925"/>
            <a:ext cx="23081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푉</a:t>
            </a:r>
            <a:r>
              <a:rPr sz="1400" spc="965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푉</a:t>
            </a:r>
            <a:r>
              <a:rPr sz="1400" spc="423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+ 0.5푠(1</a:t>
            </a:r>
            <a:r>
              <a:rPr sz="1400" spc="-10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− 0.2푉</a:t>
            </a:r>
            <a:r>
              <a:rPr sz="1400" spc="95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7887" y="7566737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푖푛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37564" y="7566737"/>
            <a:ext cx="456221" cy="928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73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ꢆ</a:t>
            </a:r>
          </a:p>
          <a:p>
            <a:pPr marL="0" marR="0">
              <a:lnSpc>
                <a:spcPts val="1645"/>
              </a:lnSpc>
              <a:spcBef>
                <a:spcPts val="59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20</a:t>
            </a:r>
          </a:p>
          <a:p>
            <a:pPr marL="54863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푠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93314" y="75667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ꢆ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925933"/>
            <a:ext cx="61357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27">
                <a:solidFill>
                  <a:srgbClr val="000000"/>
                </a:solidFill>
                <a:latin typeface="RIGODJ+Cambria Math"/>
                <a:cs typeface="RIGODJ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ꢆ</a:t>
            </a:r>
            <a:r>
              <a:rPr sz="1500" spc="125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64640" y="7925933"/>
            <a:ext cx="5143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(1)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09192" y="8345414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64817" y="8329117"/>
            <a:ext cx="124515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1">
                <a:solidFill>
                  <a:srgbClr val="000000"/>
                </a:solidFill>
                <a:latin typeface="RIGODJ+Cambria Math"/>
                <a:cs typeface="RIGODJ+Cambria Math"/>
              </a:rPr>
              <a:t>푠</a:t>
            </a:r>
            <a:r>
              <a:rPr sz="1500" baseline="36857">
                <a:solidFill>
                  <a:srgbClr val="000000"/>
                </a:solidFill>
                <a:latin typeface="RIGODJ+Cambria Math"/>
                <a:cs typeface="RIGODJ+Cambria Math"/>
              </a:rPr>
              <a:t>ꢃ</a:t>
            </a:r>
            <a:r>
              <a:rPr sz="1500" spc="50" baseline="36857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− 4푠</a:t>
            </a:r>
            <a:r>
              <a:rPr sz="1400" spc="23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+ 40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96060" y="8431225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푖푛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481050"/>
            <a:ext cx="648625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푍</a:t>
            </a:r>
            <a:r>
              <a:rPr sz="1400" spc="112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  <a:p>
            <a:pPr marL="10058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IGODJ+Cambria Math"/>
                <a:cs typeface="RIGODJ+Cambria Math"/>
              </a:rPr>
              <a:t>푖푛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83461" y="848105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71676" y="859992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861057" y="8599922"/>
            <a:ext cx="4481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2푠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894054"/>
            <a:ext cx="7456009" cy="712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Fig.(</a:t>
            </a:r>
            <a:r>
              <a:rPr sz="1400" spc="25">
                <a:solidFill>
                  <a:srgbClr val="000000"/>
                </a:solidFill>
                <a:latin typeface="RIGODJ+Cambria Math"/>
                <a:cs typeface="RIGODJ+Cambria Math"/>
              </a:rPr>
              <a:t>푏)</a:t>
            </a:r>
            <a:r>
              <a:rPr sz="1400" spc="5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1">
                <a:solidFill>
                  <a:srgbClr val="000000"/>
                </a:solidFill>
                <a:latin typeface="RIGODJ+Cambria Math"/>
                <a:cs typeface="RIGODJ+Cambria Math"/>
              </a:rPr>
              <a:t>퐾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푚</a:t>
            </a:r>
            <a:r>
              <a:rPr sz="1500" spc="126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20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푠</a:t>
            </a:r>
            <a:r>
              <a:rPr sz="1400" spc="6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푠/퐾</a:t>
            </a:r>
            <a:r>
              <a:rPr sz="1500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푓</a:t>
            </a:r>
            <a:r>
              <a:rPr sz="1500" spc="137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푠/50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56613" y="9446159"/>
            <a:ext cx="187140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IGODJ+Cambria Math"/>
                <a:cs typeface="RIGODJ+Cambria Math"/>
              </a:rPr>
              <a:t>0.2푠</a:t>
            </a:r>
            <a:r>
              <a:rPr sz="1500" baseline="36857">
                <a:solidFill>
                  <a:srgbClr val="000000"/>
                </a:solidFill>
                <a:latin typeface="RIGODJ+Cambria Math"/>
                <a:cs typeface="RIGODJ+Cambria Math"/>
              </a:rPr>
              <a:t>ꢃ</a:t>
            </a:r>
            <a:r>
              <a:rPr sz="1500" spc="26" baseline="36857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40푠</a:t>
            </a:r>
            <a:r>
              <a:rPr sz="1400" spc="15">
                <a:solidFill>
                  <a:srgbClr val="000000"/>
                </a:solidFill>
                <a:latin typeface="RIGODJ+Cambria Math"/>
                <a:cs typeface="RIGODJ+Cambria Math"/>
              </a:rPr>
              <a:t> </a:t>
            </a: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+ 20000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9598091"/>
            <a:ext cx="837871" cy="52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RIGODJ+Cambria Math"/>
                <a:cs typeface="RIGODJ+Cambria Math"/>
              </a:rPr>
              <a:t>푍</a:t>
            </a:r>
            <a:r>
              <a:rPr sz="1500" spc="17" baseline="-20571">
                <a:solidFill>
                  <a:srgbClr val="000000"/>
                </a:solidFill>
                <a:latin typeface="RIGODJ+Cambria Math"/>
                <a:cs typeface="RIGODJ+Cambria Math"/>
              </a:rPr>
              <a:t>푖푛</a:t>
            </a:r>
            <a:r>
              <a:rPr sz="800">
                <a:solidFill>
                  <a:srgbClr val="000000"/>
                </a:solidFill>
                <a:latin typeface="RIGODJ+Cambria Math"/>
                <a:cs typeface="RIGODJ+Cambria Math"/>
              </a:rPr>
              <a:t>ꢉꢊꢋꢌꢍꢎ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73784" y="959809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028823" y="9598091"/>
            <a:ext cx="387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훺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15566" y="9716963"/>
            <a:ext cx="3490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IGODJ+Cambria Math"/>
                <a:cs typeface="RIGODJ+Cambria Math"/>
              </a:rPr>
              <a:t>푠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1557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푅퐿</a:t>
            </a:r>
            <a:r>
              <a:rPr sz="1400" spc="91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exponential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decay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 The current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7757" y="3949430"/>
            <a:ext cx="380566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current response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RL circuit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665843"/>
            <a:ext cx="56390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evident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(3.6)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constant for the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푅퐿</a:t>
            </a:r>
            <a:r>
              <a:rPr sz="1400" spc="55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0508" y="502292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7116" y="5078847"/>
            <a:ext cx="5355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휏</a:t>
            </a:r>
            <a:r>
              <a:rPr sz="1400" spc="11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0632" y="5078847"/>
            <a:ext cx="6789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in (s)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81216" y="5139674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(3.7)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4412" y="521799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435930"/>
            <a:ext cx="1422756" cy="491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27">
                <a:solidFill>
                  <a:srgbClr val="000000"/>
                </a:solidFill>
                <a:latin typeface="LFHBJC+Cambria Math"/>
                <a:cs typeface="LFHBJC+Cambria Math"/>
              </a:rPr>
              <a:t>ꢂ(푡)</a:t>
            </a:r>
            <a:r>
              <a:rPr sz="1400" spc="5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LFHBJC+Cambria Math"/>
                <a:cs typeface="LFHBJC+Cambria Math"/>
              </a:rPr>
              <a:t>퐼</a:t>
            </a:r>
            <a:r>
              <a:rPr sz="1500" spc="56" baseline="-22736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  <a:r>
              <a:rPr sz="1400" spc="85">
                <a:solidFill>
                  <a:srgbClr val="000000"/>
                </a:solidFill>
                <a:latin typeface="LFHBJC+Cambria Math"/>
                <a:cs typeface="LFHBJC+Cambria Math"/>
              </a:rPr>
              <a:t>푒</a:t>
            </a: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−ꢃ/ꢄ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81216" y="5503910"/>
            <a:ext cx="609541" cy="788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</a:t>
            </a:r>
          </a:p>
          <a:p>
            <a:pPr marL="0" marR="0">
              <a:lnSpc>
                <a:spcPts val="1554"/>
              </a:lnSpc>
              <a:spcBef>
                <a:spcPts val="9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(3.9)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5759018"/>
            <a:ext cx="1935280" cy="471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푣</a:t>
            </a:r>
            <a:r>
              <a:rPr sz="1400" spc="432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FHBJC+Cambria Math"/>
                <a:cs typeface="LFHBJC+Cambria Math"/>
              </a:rPr>
              <a:t>(푡)</a:t>
            </a:r>
            <a:r>
              <a:rPr sz="1400" spc="6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ꢂ푅</a:t>
            </a:r>
            <a:r>
              <a:rPr sz="1400" spc="119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퐼</a:t>
            </a:r>
            <a:r>
              <a:rPr sz="1400" spc="241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64">
                <a:solidFill>
                  <a:srgbClr val="000000"/>
                </a:solidFill>
                <a:latin typeface="LFHBJC+Cambria Math"/>
                <a:cs typeface="LFHBJC+Cambria Math"/>
              </a:rPr>
              <a:t>푅푒</a:t>
            </a: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−ꢃ/ꢄ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7031" y="5861126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47698" y="58611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6092428"/>
            <a:ext cx="31015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 dissipated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resistor is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92823" y="6253972"/>
            <a:ext cx="6979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(3.10)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6285052"/>
            <a:ext cx="1775464" cy="46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푣</a:t>
            </a:r>
            <a:r>
              <a:rPr sz="1400" spc="442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ꢂ</a:t>
            </a:r>
            <a:r>
              <a:rPr sz="1400" spc="112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LFHBJC+Cambria Math"/>
                <a:cs typeface="LFHBJC+Cambria Math"/>
              </a:rPr>
              <a:t>퐼</a:t>
            </a:r>
            <a:r>
              <a:rPr sz="1500" spc="56" baseline="37714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  <a:r>
              <a:rPr sz="1400" spc="58">
                <a:solidFill>
                  <a:srgbClr val="000000"/>
                </a:solidFill>
                <a:latin typeface="LFHBJC+Cambria Math"/>
                <a:cs typeface="LFHBJC+Cambria Math"/>
              </a:rPr>
              <a:t>푅푒</a:t>
            </a: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−2ꢃ/ꢄ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69568" y="638868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14525" y="639173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54016" y="6600521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20038" y="6650813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53082" y="6650813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75354" y="66523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38317" y="6652337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6690437"/>
            <a:ext cx="4644097" cy="50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푤</a:t>
            </a:r>
            <a:r>
              <a:rPr sz="1400" spc="400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FHBJC+Cambria Math"/>
                <a:cs typeface="LFHBJC+Cambria Math"/>
              </a:rPr>
              <a:t>(푡)</a:t>
            </a:r>
            <a:r>
              <a:rPr sz="1400" spc="6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∫</a:t>
            </a:r>
            <a:r>
              <a:rPr sz="1400" spc="39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푝</a:t>
            </a:r>
            <a:r>
              <a:rPr sz="1400" spc="-5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∫</a:t>
            </a:r>
            <a:r>
              <a:rPr sz="1400" spc="395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49">
                <a:solidFill>
                  <a:srgbClr val="000000"/>
                </a:solidFill>
                <a:latin typeface="LFHBJC+Cambria Math"/>
                <a:cs typeface="LFHBJC+Cambria Math"/>
              </a:rPr>
              <a:t>퐼</a:t>
            </a:r>
            <a:r>
              <a:rPr sz="1500" baseline="37714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  <a:r>
              <a:rPr sz="1500" spc="-33" baseline="3771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58">
                <a:solidFill>
                  <a:srgbClr val="000000"/>
                </a:solidFill>
                <a:latin typeface="LFHBJC+Cambria Math"/>
                <a:cs typeface="LFHBJC+Cambria Math"/>
              </a:rPr>
              <a:t>푅푒</a:t>
            </a:r>
            <a:r>
              <a:rPr sz="1500" spc="20" baseline="36856">
                <a:solidFill>
                  <a:srgbClr val="000000"/>
                </a:solidFill>
                <a:latin typeface="LFHBJC+Cambria Math"/>
                <a:cs typeface="LFHBJC+Cambria Math"/>
              </a:rPr>
              <a:t>−2ꢃ/ꢄ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ꢅ</a:t>
            </a:r>
            <a:r>
              <a:rPr sz="1400" spc="74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LFHBJC+Cambria Math"/>
                <a:cs typeface="LFHBJC+Cambria Math"/>
              </a:rPr>
              <a:t>휏퐼</a:t>
            </a:r>
            <a:r>
              <a:rPr sz="1500" spc="56" baseline="37714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  <a:r>
              <a:rPr sz="1400" spc="58">
                <a:solidFill>
                  <a:srgbClr val="000000"/>
                </a:solidFill>
                <a:latin typeface="LFHBJC+Cambria Math"/>
                <a:cs typeface="LFHBJC+Cambria Math"/>
              </a:rPr>
              <a:t>푅푒</a:t>
            </a:r>
            <a:r>
              <a:rPr sz="1500" spc="20" baseline="36856">
                <a:solidFill>
                  <a:srgbClr val="000000"/>
                </a:solidFill>
                <a:latin typeface="LFHBJC+Cambria Math"/>
                <a:cs typeface="LFHBJC+Cambria Math"/>
              </a:rPr>
              <a:t>−2ꢃ/ꢄ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|</a:t>
            </a:r>
            <a:r>
              <a:rPr sz="1400" spc="33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16372" y="6708257"/>
            <a:ext cx="5328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휏</a:t>
            </a:r>
            <a:r>
              <a:rPr sz="1400" spc="9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5987" y="679406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98242" y="67971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20972" y="67971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83461" y="683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16505" y="683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75354" y="684740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32221" y="684740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54016" y="68809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14932" y="71445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182689"/>
            <a:ext cx="2239781" cy="493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푤</a:t>
            </a:r>
            <a:r>
              <a:rPr sz="1400" spc="400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FHBJC+Cambria Math"/>
                <a:cs typeface="LFHBJC+Cambria Math"/>
              </a:rPr>
              <a:t>(푡)</a:t>
            </a:r>
            <a:r>
              <a:rPr sz="1400" spc="6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34">
                <a:solidFill>
                  <a:srgbClr val="000000"/>
                </a:solidFill>
                <a:latin typeface="LFHBJC+Cambria Math"/>
                <a:cs typeface="LFHBJC+Cambria Math"/>
              </a:rPr>
              <a:t>퐿퐼</a:t>
            </a:r>
            <a:r>
              <a:rPr sz="1500" spc="56" baseline="37714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(ꢆ</a:t>
            </a:r>
            <a:r>
              <a:rPr sz="1400" spc="-10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ꢅ </a:t>
            </a:r>
            <a:r>
              <a:rPr sz="1400" spc="85">
                <a:solidFill>
                  <a:srgbClr val="000000"/>
                </a:solidFill>
                <a:latin typeface="LFHBJC+Cambria Math"/>
                <a:cs typeface="LFHBJC+Cambria Math"/>
              </a:rPr>
              <a:t>푒</a:t>
            </a:r>
            <a:r>
              <a:rPr sz="1500" spc="20" baseline="36856">
                <a:solidFill>
                  <a:srgbClr val="000000"/>
                </a:solidFill>
                <a:latin typeface="LFHBJC+Cambria Math"/>
                <a:cs typeface="LFHBJC+Cambria Math"/>
              </a:rPr>
              <a:t>−2ꢃ/ꢄ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92823" y="7262860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(3.11)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65987" y="728632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72438" y="72893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14932" y="73396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002914" y="75484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7604369"/>
            <a:ext cx="51802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1400" b="1" spc="21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1400" b="1" spc="2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∞</a:t>
            </a:r>
            <a:r>
              <a:rPr sz="1400" spc="880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푤</a:t>
            </a:r>
            <a:r>
              <a:rPr sz="1400" spc="39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(∞)</a:t>
            </a:r>
            <a:r>
              <a:rPr sz="1400" spc="68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→</a:t>
            </a:r>
            <a:r>
              <a:rPr sz="1400" spc="89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LFHBJC+Cambria Math"/>
                <a:cs typeface="LFHBJC+Cambria Math"/>
              </a:rPr>
              <a:t>퐿퐼</a:t>
            </a:r>
            <a:r>
              <a:rPr sz="1400" spc="350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277234" y="75865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121909" y="7604369"/>
            <a:ext cx="218621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0">
                <a:solidFill>
                  <a:srgbClr val="000000"/>
                </a:solidFill>
                <a:latin typeface="LFHBJC+Cambria Math"/>
                <a:cs typeface="LFHBJC+Cambria Math"/>
              </a:rPr>
              <a:t>푤</a:t>
            </a:r>
            <a:r>
              <a:rPr sz="1500" spc="88" baseline="-20571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(ꢇ)</a:t>
            </a:r>
          </a:p>
          <a:p>
            <a:pPr marL="522732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61310" y="769018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260471" y="76932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02914" y="77435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7898368"/>
            <a:ext cx="7450789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(3.2).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eventually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resistor.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8488670"/>
            <a:ext cx="7456274" cy="72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items,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ꢂ</a:t>
            </a:r>
            <a:r>
              <a:rPr sz="1500" spc="88" baseline="-20571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  <a:r>
              <a:rPr sz="1400" spc="15">
                <a:solidFill>
                  <a:srgbClr val="000000"/>
                </a:solidFill>
                <a:latin typeface="LFHBJC+Cambria Math"/>
                <a:cs typeface="LFHBJC+Cambria Math"/>
              </a:rPr>
              <a:t>(푡)</a:t>
            </a:r>
            <a:r>
              <a:rPr sz="1400" spc="6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spc="27">
                <a:solidFill>
                  <a:srgbClr val="000000"/>
                </a:solidFill>
                <a:latin typeface="LFHBJC+Cambria Math"/>
                <a:cs typeface="LFHBJC+Cambria Math"/>
              </a:rPr>
              <a:t>ꢂ(푡)</a:t>
            </a:r>
            <a:r>
              <a:rPr sz="1400" spc="56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FHBJC+Cambria Math"/>
                <a:cs typeface="LFHBJC+Cambria Math"/>
              </a:rPr>
              <a:t>ꢂ(ꢇ)푒</a:t>
            </a:r>
            <a:r>
              <a:rPr sz="1500" spc="25" baseline="36856">
                <a:solidFill>
                  <a:srgbClr val="000000"/>
                </a:solidFill>
                <a:latin typeface="LFHBJC+Cambria Math"/>
                <a:cs typeface="LFHBJC+Cambria Math"/>
              </a:rPr>
              <a:t>−ꢃ/ꢄ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Once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ꢂ</a:t>
            </a:r>
            <a:r>
              <a:rPr sz="1400" spc="32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,</a:t>
            </a:r>
            <a:r>
              <a:rPr sz="1400" spc="52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 variables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(inductor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푣</a:t>
            </a:r>
            <a:r>
              <a:rPr sz="1400" spc="309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72660" y="8824417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900671" y="8824417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ꢀ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8982446"/>
            <a:ext cx="7454607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푣</a:t>
            </a:r>
            <a:r>
              <a:rPr sz="1400" spc="417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ꢂ</a:t>
            </a:r>
            <a:r>
              <a:rPr sz="1400" spc="438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Note</a:t>
            </a:r>
            <a:r>
              <a:rPr sz="1400" i="1" spc="12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12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12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general,</a:t>
            </a:r>
            <a:r>
              <a:rPr sz="1400" i="1" spc="1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LFHBJC+Cambria Math"/>
                <a:cs typeface="LFHBJC+Cambria Math"/>
              </a:rPr>
              <a:t>푹</a:t>
            </a:r>
            <a:r>
              <a:rPr sz="1400" spc="134">
                <a:solidFill>
                  <a:srgbClr val="000000"/>
                </a:solidFill>
                <a:latin typeface="LFHBJC+Cambria Math"/>
                <a:cs typeface="LFHBJC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12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844294" y="906825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565271" y="906825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FHBJC+Cambria Math"/>
                <a:cs typeface="LFHBJC+Cambria Math"/>
              </a:rPr>
              <a:t>ꢁ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9241127"/>
            <a:ext cx="4534548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(3.7) is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Thevenin resistance at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terminals of the inductor.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167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90749"/>
            <a:ext cx="997360" cy="49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CRFOCG+Harlow Solid Italic,Italic"/>
                <a:cs typeface="CRFOCG+Harlow Solid Italic,Italic"/>
              </a:rPr>
              <a:t>Lecture 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94354" y="1344213"/>
            <a:ext cx="2042834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Passive Filters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6671" y="1892289"/>
            <a:ext cx="1308437" cy="72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4"/>
              </a:lnSpc>
              <a:spcBef>
                <a:spcPct val="0"/>
              </a:spcBef>
              <a:spcAft>
                <a:spcPct val="0"/>
              </a:spcAft>
            </a:pPr>
            <a:r>
              <a:rPr sz="2200" u="sng">
                <a:solidFill>
                  <a:srgbClr val="FF0000"/>
                </a:solidFill>
                <a:latin typeface="Monotype Corsiva"/>
                <a:cs typeface="Monotype Corsiva"/>
              </a:rPr>
              <a:t>Problems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04069"/>
            <a:ext cx="47779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H.W.(1):</a:t>
            </a:r>
            <a:r>
              <a:rPr sz="1400" b="1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transfer function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 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7610" y="22809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18027" y="2280919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408285"/>
            <a:ext cx="36085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 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lowpass filter.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3042" y="2613101"/>
            <a:ext cx="27863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HNBDAO+Cambria Math"/>
                <a:cs typeface="HNBDAO+Cambria Math"/>
              </a:rPr>
              <a:t>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662926"/>
            <a:ext cx="1646794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2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HNBDAO+Cambria Math"/>
                <a:cs typeface="HNBDAO+Cambria Math"/>
              </a:rPr>
              <a:t>퐇(흎)</a:t>
            </a:r>
            <a:r>
              <a:rPr sz="1400" spc="64">
                <a:solidFill>
                  <a:srgbClr val="FF0000"/>
                </a:solidFill>
                <a:latin typeface="HNBDAO+Cambria Math"/>
                <a:cs typeface="HNBDAO+Cambria Math"/>
              </a:rPr>
              <a:t> </a:t>
            </a:r>
            <a:r>
              <a:rPr sz="1400">
                <a:solidFill>
                  <a:srgbClr val="FF0000"/>
                </a:solidFill>
                <a:latin typeface="HNBDAO+Cambria Math"/>
                <a:cs typeface="HNBDAO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83686" y="2679557"/>
            <a:ext cx="20634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,H(0)</a:t>
            </a:r>
            <a:r>
              <a:rPr sz="1400" b="1" spc="22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00" b="1" spc="2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1400" b="1" spc="2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H(∞)</a:t>
            </a:r>
            <a:r>
              <a:rPr sz="1400" b="1" spc="2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86610" y="2793243"/>
            <a:ext cx="1112758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HNBDAO+Cambria Math"/>
                <a:cs typeface="HNBDAO+Cambria Math"/>
              </a:rPr>
              <a:t>퐑+퐣훚퐋− 훚</a:t>
            </a:r>
            <a:r>
              <a:rPr sz="1200" spc="49" baseline="30000">
                <a:solidFill>
                  <a:srgbClr val="FF0000"/>
                </a:solidFill>
                <a:latin typeface="HNBDAO+Cambria Math"/>
                <a:cs typeface="HNBDAO+Cambria Math"/>
              </a:rPr>
              <a:t>ퟐ</a:t>
            </a:r>
            <a:r>
              <a:rPr sz="1000">
                <a:solidFill>
                  <a:srgbClr val="FF0000"/>
                </a:solidFill>
                <a:latin typeface="HNBDAO+Cambria Math"/>
                <a:cs typeface="HNBDAO+Cambria Math"/>
              </a:rPr>
              <a:t>푹푳푪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961497"/>
            <a:ext cx="255969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this circuit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lowpass filter]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5216" y="3170285"/>
            <a:ext cx="615590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 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lowpass filter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described by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32453" y="3344154"/>
            <a:ext cx="3733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NBDAO+Cambria Math"/>
                <a:cs typeface="HNBDAO+Cambria Math"/>
              </a:rPr>
              <a:t>ퟒ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51682" y="3474075"/>
            <a:ext cx="869300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NBDAO+Cambria Math"/>
                <a:cs typeface="HNBDAO+Cambria Math"/>
              </a:rPr>
              <a:t>퐇(흎)</a:t>
            </a:r>
            <a:r>
              <a:rPr sz="1400" spc="52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400">
                <a:solidFill>
                  <a:srgbClr val="000000"/>
                </a:solidFill>
                <a:latin typeface="HNBDAO+Cambria Math"/>
                <a:cs typeface="HNBDAO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21557" y="3599526"/>
            <a:ext cx="9981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NBDAO+Cambria Math"/>
                <a:cs typeface="HNBDAO+Cambria Math"/>
              </a:rPr>
              <a:t>ퟐ ꢀ 퐣훚ퟏퟎ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812270"/>
            <a:ext cx="5354361" cy="1104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 and phase 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 )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 = 2 rad/s.</a:t>
            </a:r>
          </a:p>
          <a:p>
            <a:pPr marL="0" marR="0">
              <a:lnSpc>
                <a:spcPts val="1554"/>
              </a:lnSpc>
              <a:spcBef>
                <a:spcPts val="135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0.2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Hz, - 14.023, -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84.3°]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H.W.(3):</a:t>
            </a:r>
            <a:r>
              <a:rPr sz="1400" b="1" spc="1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 frequency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350" i="1" baseline="-11143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121386"/>
            <a:ext cx="6219618" cy="8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H(0)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 &amp; H(∞) = 1, this circuit is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highpass filter, 318.3 Hz]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H.W.(4):</a:t>
            </a:r>
            <a:r>
              <a:rPr sz="1400" b="1" spc="11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represents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944600"/>
            <a:ext cx="31631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the filter is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highpass filter]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333220"/>
            <a:ext cx="515699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H.W.(5):</a:t>
            </a:r>
            <a:r>
              <a:rPr sz="1400" b="1" spc="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represents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950440"/>
            <a:ext cx="30855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the filter is</a:t>
            </a:r>
            <a:r>
              <a:rPr sz="1400" b="1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lowpass filter]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7342108"/>
            <a:ext cx="7434140" cy="890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range of frequencies that will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series RLC bandpass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 = 10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 , L = 25mH, and C = 0.4 μ F. Find the quality factor.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1.56</a:t>
            </a:r>
            <a:r>
              <a:rPr sz="1400" b="1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kHz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&lt; f &lt; 1.62 kHz, Q = 25]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976092"/>
            <a:ext cx="35980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H.W.(7):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Show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 bandpass filter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13580" y="8155374"/>
            <a:ext cx="449291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풔푩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61767" y="8271579"/>
            <a:ext cx="759231" cy="4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퐇(풔)</a:t>
            </a:r>
            <a:r>
              <a:rPr sz="1300" spc="87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27754" y="8378802"/>
            <a:ext cx="1214723" cy="45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ct val="0"/>
              </a:spcBef>
              <a:spcAft>
                <a:spcPct val="0"/>
              </a:spcAft>
            </a:pPr>
            <a:r>
              <a:rPr sz="1300" spc="34">
                <a:solidFill>
                  <a:srgbClr val="000000"/>
                </a:solidFill>
                <a:latin typeface="HNBDAO+Cambria Math"/>
                <a:cs typeface="HNBDAO+Cambria Math"/>
              </a:rPr>
              <a:t>퐬</a:t>
            </a:r>
            <a:r>
              <a:rPr sz="1350" baseline="30461">
                <a:solidFill>
                  <a:srgbClr val="000000"/>
                </a:solidFill>
                <a:latin typeface="HNBDAO+Cambria Math"/>
                <a:cs typeface="HNBDAO+Cambria Math"/>
              </a:rPr>
              <a:t>ퟐ</a:t>
            </a:r>
            <a:r>
              <a:rPr sz="1350" spc="51" baseline="30461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ꢀ 퐬퐁</a:t>
            </a:r>
            <a:r>
              <a:rPr sz="1300" spc="15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ꢀ</a:t>
            </a:r>
            <a:r>
              <a:rPr sz="1300" spc="291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ω</a:t>
            </a:r>
            <a:r>
              <a:rPr sz="1350" baseline="37846">
                <a:solidFill>
                  <a:srgbClr val="000000"/>
                </a:solidFill>
                <a:latin typeface="HNBDAO+Cambria Math"/>
                <a:cs typeface="HNBDAO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528692" y="8480910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HNBDAO+Cambria Math"/>
                <a:cs typeface="HNBDAO+Cambria Math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595217"/>
            <a:ext cx="528273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bandwidth of the filter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center frequency.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76295" y="86720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8799433"/>
            <a:ext cx="36602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Similarly, show that for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bandstop filter,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820033" y="8989926"/>
            <a:ext cx="830421" cy="455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 spc="31">
                <a:solidFill>
                  <a:srgbClr val="000000"/>
                </a:solidFill>
                <a:latin typeface="HNBDAO+Cambria Math"/>
                <a:cs typeface="HNBDAO+Cambria Math"/>
              </a:rPr>
              <a:t>퐬</a:t>
            </a:r>
            <a:r>
              <a:rPr sz="1350" baseline="36922">
                <a:solidFill>
                  <a:srgbClr val="000000"/>
                </a:solidFill>
                <a:latin typeface="HNBDAO+Cambria Math"/>
                <a:cs typeface="HNBDAO+Cambria Math"/>
              </a:rPr>
              <a:t>ퟐ</a:t>
            </a:r>
            <a:r>
              <a:rPr sz="1350" spc="63" baseline="36922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ꢀ</a:t>
            </a:r>
            <a:r>
              <a:rPr sz="1300" spc="291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ω</a:t>
            </a:r>
            <a:r>
              <a:rPr sz="1350" baseline="37846">
                <a:solidFill>
                  <a:srgbClr val="000000"/>
                </a:solidFill>
                <a:latin typeface="HNBDAO+Cambria Math"/>
                <a:cs typeface="HNBDAO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336669" y="9087462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HNBDAO+Cambria Math"/>
                <a:cs typeface="HNBDAO+Cambria Math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61767" y="9120447"/>
            <a:ext cx="759231" cy="4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퐇(풔)</a:t>
            </a:r>
            <a:r>
              <a:rPr sz="1300" spc="87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627754" y="9227670"/>
            <a:ext cx="1214723" cy="45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ct val="0"/>
              </a:spcBef>
              <a:spcAft>
                <a:spcPct val="0"/>
              </a:spcAft>
            </a:pPr>
            <a:r>
              <a:rPr sz="1300" spc="34">
                <a:solidFill>
                  <a:srgbClr val="000000"/>
                </a:solidFill>
                <a:latin typeface="HNBDAO+Cambria Math"/>
                <a:cs typeface="HNBDAO+Cambria Math"/>
              </a:rPr>
              <a:t>퐬</a:t>
            </a:r>
            <a:r>
              <a:rPr sz="1350" baseline="30461">
                <a:solidFill>
                  <a:srgbClr val="000000"/>
                </a:solidFill>
                <a:latin typeface="HNBDAO+Cambria Math"/>
                <a:cs typeface="HNBDAO+Cambria Math"/>
              </a:rPr>
              <a:t>ퟐ</a:t>
            </a:r>
            <a:r>
              <a:rPr sz="1350" spc="51" baseline="30461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ꢀ 퐬퐁</a:t>
            </a:r>
            <a:r>
              <a:rPr sz="1300" spc="15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ꢀ</a:t>
            </a:r>
            <a:r>
              <a:rPr sz="1300" spc="291">
                <a:solidFill>
                  <a:srgbClr val="000000"/>
                </a:solidFill>
                <a:latin typeface="HNBDAO+Cambria Math"/>
                <a:cs typeface="HNBDAO+Cambria Math"/>
              </a:rPr>
              <a:t> </a:t>
            </a:r>
            <a:r>
              <a:rPr sz="1300">
                <a:solidFill>
                  <a:srgbClr val="000000"/>
                </a:solidFill>
                <a:latin typeface="HNBDAO+Cambria Math"/>
                <a:cs typeface="HNBDAO+Cambria Math"/>
              </a:rPr>
              <a:t>ω</a:t>
            </a:r>
            <a:r>
              <a:rPr sz="1350" baseline="37846">
                <a:solidFill>
                  <a:srgbClr val="000000"/>
                </a:solidFill>
                <a:latin typeface="HNBDAO+Cambria Math"/>
                <a:cs typeface="HNBDAO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528692" y="932972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HNBDAO+Cambria Math"/>
                <a:cs typeface="HNBDAO+Cambria Math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9463846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[Answer]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9671110"/>
            <a:ext cx="70971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H.W.(8):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center 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bandwidth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bandpass filters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167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557637"/>
            <a:ext cx="61463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(a)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 spc="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 rad / s, B =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 rad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 s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 ω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 rad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/ s, B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 rad /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67510" y="26268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64813" y="26268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766425"/>
            <a:ext cx="5092157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H.W.(9):</a:t>
            </a:r>
            <a:r>
              <a:rPr sz="1400" b="1" spc="3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center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bandstop filter of Fig.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382121"/>
            <a:ext cx="37233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B = 2.408 krad/ s, 15.811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krad/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743690"/>
            <a:ext cx="7454541" cy="87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H.W.(10):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Fig.a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curve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Fig.b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i="1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 so 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i="1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i="1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cutoff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kHz.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 the new response curve.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624956"/>
            <a:ext cx="7453069" cy="4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400" b="1" spc="8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0.5;</a:t>
            </a:r>
            <a:r>
              <a:rPr sz="140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400" b="1" spc="37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20*10</a:t>
            </a:r>
            <a:r>
              <a:rPr sz="1350" baseline="24857">
                <a:solidFill>
                  <a:srgbClr val="FF0000"/>
                </a:solidFill>
                <a:latin typeface="Cambria Math"/>
                <a:cs typeface="Cambria Math"/>
              </a:rPr>
              <a:t>‐</a:t>
            </a:r>
            <a:r>
              <a:rPr sz="1350" b="1" baseline="3600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400" b="1" spc="8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1400" b="1" spc="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 spc="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1400" b="1" spc="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1400" b="1" spc="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40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9.82μH</a:t>
            </a:r>
            <a:r>
              <a:rPr sz="1400" b="1" spc="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1400" b="1" spc="7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245.5</a:t>
            </a:r>
            <a:r>
              <a:rPr sz="1400" b="1" spc="7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μΗ,</a:t>
            </a:r>
            <a:r>
              <a:rPr sz="140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31.8</a:t>
            </a:r>
            <a:r>
              <a:rPr sz="1400" b="1" spc="8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μΗ</a:t>
            </a:r>
            <a:r>
              <a:rPr sz="1400" b="1" spc="5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sz="1400" b="1" spc="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780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87094" y="5701156"/>
            <a:ext cx="26666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24710" y="5701156"/>
            <a:ext cx="20951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5837666"/>
            <a:ext cx="20018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μΗ, 2.57 nF → 257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nF]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149828"/>
            <a:ext cx="7438451" cy="1289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low-pass filter using one resistor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capacitor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 produce a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4.24-volt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159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159 Hz are applied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select R = 1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kΩ</a:t>
            </a:r>
            <a:r>
              <a:rPr sz="1400" b="1" spc="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then C = 1 µF]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band-pass filter with a low cutoff frequency of approximately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4535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 and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 cutoff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approximately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5535 Hz.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9181957"/>
            <a:ext cx="52895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select C = 100Nf, then L =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8">
                <a:solidFill>
                  <a:srgbClr val="FF0000"/>
                </a:solidFill>
                <a:latin typeface="Times New Roman"/>
                <a:cs typeface="Times New Roman"/>
              </a:rPr>
              <a:t>mH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and R = 62.83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Ω]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297213"/>
            <a:ext cx="1240045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RBJHED+Harlow Solid Italic,Italic"/>
                <a:cs typeface="RBJHED+Harlow Solid Italic,Italic"/>
              </a:rPr>
              <a:t>Lecture (</a:t>
            </a:r>
            <a:r>
              <a:rPr sz="1600" i="1" spc="401">
                <a:solidFill>
                  <a:srgbClr val="FF0000"/>
                </a:solidFill>
                <a:latin typeface="RBJHED+Harlow Solid Italic,Italic"/>
                <a:cs typeface="RBJHED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RBJHED+Harlow Solid Italic,Italic"/>
                <a:cs typeface="RBJHED+Harlow Solid Italic,Italic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46170" y="1172001"/>
            <a:ext cx="1518794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Transient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66110" y="1591101"/>
            <a:ext cx="2765206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First-Order Circuits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13449"/>
            <a:ext cx="1452094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1)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40645"/>
            <a:ext cx="7457468" cy="1506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i="1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carried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Kirchhoff’s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laws,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resistive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Kirchhoff’s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purely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resistive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produces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differential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difficult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equations.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differential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 i="1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first order. Hence,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circuits are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collectively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as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first-order</a:t>
            </a:r>
            <a:r>
              <a:rPr sz="1400" i="1" spc="5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617721"/>
            <a:ext cx="6424067" cy="46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first-order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characterized by</a:t>
            </a:r>
            <a:r>
              <a:rPr sz="1400" spc="-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first-order differential equation.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928094"/>
            <a:ext cx="738742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addition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 being two types of first-order circuits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 there are two ways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excite the circuits.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9924" y="4336526"/>
            <a:ext cx="7193077" cy="170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</a:p>
          <a:p>
            <a:pPr marL="22860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so-called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source-free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energy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initially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capacitive</a:t>
            </a:r>
          </a:p>
          <a:p>
            <a:pPr marL="22860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inductive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element.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causes</a:t>
            </a:r>
            <a:r>
              <a:rPr sz="140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gradually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resistors.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definition</a:t>
            </a:r>
          </a:p>
          <a:p>
            <a:pPr marL="22860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 sources,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have dependent sources.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exciting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first-order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(dc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988677"/>
            <a:ext cx="2511990" cy="52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2)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The Source-Free 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RC</a:t>
            </a:r>
            <a:r>
              <a:rPr sz="1600" u="sng" spc="-1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Circuit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215872"/>
            <a:ext cx="7455340" cy="189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source-free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i="1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suddenly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disconnected.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already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released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resistors.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charged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capacitor,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capacitance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combinations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capacitors.)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charged,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7855696"/>
            <a:ext cx="14123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86833" y="7855696"/>
            <a:ext cx="24512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.source-free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RC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257022"/>
            <a:ext cx="9576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OBOHTT+Cambria Math"/>
                <a:cs typeface="OBOHTT+Cambria Math"/>
              </a:rPr>
              <a:t>푣(0)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90461" y="8267557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07312" y="83428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BOHTT+Cambria Math"/>
                <a:cs typeface="OBOHTT+Cambria Math"/>
              </a:rPr>
              <a:t>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8631793"/>
            <a:ext cx="42784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the corresponding value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energy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55496" y="89737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BOHTT+Cambria Math"/>
                <a:cs typeface="OBOHTT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9011870"/>
            <a:ext cx="1292643" cy="493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OBOHTT+Cambria Math"/>
                <a:cs typeface="OBOHTT+Cambria Math"/>
              </a:rPr>
              <a:t>푤(0)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BOHTT+Cambria Math"/>
                <a:cs typeface="OBOHTT+Cambria Math"/>
              </a:rPr>
              <a:t>=</a:t>
            </a:r>
            <a:r>
              <a:rPr sz="1400" spc="8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68">
                <a:solidFill>
                  <a:srgbClr val="000000"/>
                </a:solidFill>
                <a:latin typeface="OBOHTT+Cambria Math"/>
                <a:cs typeface="OBOHTT+Cambria Math"/>
              </a:rPr>
              <a:t>퐶푉</a:t>
            </a:r>
            <a:r>
              <a:rPr sz="1500" baseline="37714">
                <a:solidFill>
                  <a:srgbClr val="000000"/>
                </a:solidFill>
                <a:latin typeface="OBOHTT+Cambria Math"/>
                <a:cs typeface="OBOHTT+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64553" y="9040224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…(2.2)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58722" y="91185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BOHTT+Cambria Math"/>
                <a:cs typeface="OBOHTT+Cambria Math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55496" y="91688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BOHTT+Cambria Math"/>
                <a:cs typeface="OBOHTT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9451654"/>
            <a:ext cx="502265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KCL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top node of the circuit in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11063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ꢀ</a:t>
            </a:r>
            <a:r>
              <a:rPr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+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ꢀ</a:t>
            </a:r>
            <a:r>
              <a:rPr sz="1400" spc="7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93509" y="1176893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…(2.3)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7408" y="1252169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5852" y="125216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533642"/>
            <a:ext cx="40388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definition,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ꢀ</a:t>
            </a:r>
            <a:r>
              <a:rPr sz="1400" spc="7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VELNOS+Cambria Math"/>
                <a:cs typeface="VELNOS+Cambria Math"/>
              </a:rPr>
              <a:t>ꢁ푑푣/푑푡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ꢀ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VELNOS+Cambria Math"/>
                <a:cs typeface="VELNOS+Cambria Math"/>
              </a:rPr>
              <a:t>푣/ꢂ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9410" y="1619453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29763" y="161945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4276" y="1893774"/>
            <a:ext cx="342870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ꢃꢄ</a:t>
            </a:r>
          </a:p>
          <a:p>
            <a:pPr marL="7619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ꢃꢅ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59484" y="1893774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ꢄ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1949694"/>
            <a:ext cx="373092" cy="939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ꢁ</a:t>
            </a:r>
          </a:p>
          <a:p>
            <a:pPr marL="0" marR="0">
              <a:lnSpc>
                <a:spcPts val="1645"/>
              </a:lnSpc>
              <a:spcBef>
                <a:spcPts val="20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∴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1176" y="1949694"/>
            <a:ext cx="8561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+</a:t>
            </a:r>
            <a:r>
              <a:rPr sz="1400" spc="10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02070" y="1960229"/>
            <a:ext cx="876341" cy="927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…(2.4a)</a:t>
            </a:r>
          </a:p>
          <a:p>
            <a:pPr marL="0" marR="0">
              <a:lnSpc>
                <a:spcPts val="1554"/>
              </a:lnSpc>
              <a:spcBef>
                <a:spcPts val="20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…(2.4b)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3388" y="2088845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1895" y="2357069"/>
            <a:ext cx="342870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ꢃꢄ</a:t>
            </a:r>
          </a:p>
          <a:p>
            <a:pPr marL="762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ꢃꢅ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6728" y="2357069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ꢄ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8796" y="241299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+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5841" y="2412990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61008" y="2552141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푅퐶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2830566"/>
            <a:ext cx="7454534" cy="723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first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order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differential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푢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involved.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2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it, we rearrange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 as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437585"/>
            <a:ext cx="342870" cy="534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ꢃꢄ</a:t>
            </a:r>
          </a:p>
          <a:p>
            <a:pPr marL="39624" marR="0">
              <a:lnSpc>
                <a:spcPts val="1167"/>
              </a:lnSpc>
              <a:spcBef>
                <a:spcPts val="321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064" y="3437585"/>
            <a:ext cx="929325" cy="559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14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1</a:t>
            </a:r>
          </a:p>
          <a:p>
            <a:pPr marL="0" marR="0">
              <a:lnSpc>
                <a:spcPts val="83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−</a:t>
            </a:r>
            <a:r>
              <a:rPr sz="1400" spc="1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푑푡</a:t>
            </a:r>
          </a:p>
          <a:p>
            <a:pPr marL="344423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푅퐶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87414" y="3504422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…(2.5)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915902"/>
            <a:ext cx="24145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Integrating both sides, we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256354"/>
            <a:ext cx="1621428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63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ꢅ</a:t>
            </a:r>
          </a:p>
          <a:p>
            <a:pPr marL="0" marR="0">
              <a:lnSpc>
                <a:spcPts val="82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푙푛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−</a:t>
            </a:r>
            <a:r>
              <a:rPr sz="1400" spc="1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+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푙푛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퐴</a:t>
            </a:r>
          </a:p>
          <a:p>
            <a:pPr marL="701344" marR="0">
              <a:lnSpc>
                <a:spcPts val="70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푅퐶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4728327"/>
            <a:ext cx="3640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푙푛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퐴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integration constant. Thus,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36396" y="5079314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65224" y="507931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ꢅ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5135235"/>
            <a:ext cx="9077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푙푛</a:t>
            </a:r>
            <a:r>
              <a:rPr sz="1400" spc="9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−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3029" y="5145770"/>
            <a:ext cx="815155" cy="200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…(2.6)</a:t>
            </a:r>
          </a:p>
          <a:p>
            <a:pPr marL="0" marR="0">
              <a:lnSpc>
                <a:spcPts val="1554"/>
              </a:lnSpc>
              <a:spcBef>
                <a:spcPts val="105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…(2.7)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31824" y="5274386"/>
            <a:ext cx="2742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ꢆ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11884" y="5274386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ELNOS+Cambria Math"/>
                <a:cs typeface="VELNOS+Cambria Math"/>
              </a:rPr>
              <a:t>푅퐶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5551287"/>
            <a:ext cx="2389356" cy="8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powers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푒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produces</a:t>
            </a:r>
          </a:p>
          <a:p>
            <a:pPr marL="0" marR="0">
              <a:lnSpc>
                <a:spcPts val="1645"/>
              </a:lnSpc>
              <a:spcBef>
                <a:spcPts val="1277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ELNOS+Cambria Math"/>
                <a:cs typeface="VELNOS+Cambria Math"/>
              </a:rPr>
              <a:t>푣(푡)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9">
                <a:solidFill>
                  <a:srgbClr val="000000"/>
                </a:solidFill>
                <a:latin typeface="VELNOS+Cambria Math"/>
                <a:cs typeface="VELNOS+Cambria Math"/>
              </a:rPr>
              <a:t>퐴푒</a:t>
            </a:r>
            <a:r>
              <a:rPr sz="1500" baseline="36857">
                <a:solidFill>
                  <a:srgbClr val="000000"/>
                </a:solidFill>
                <a:latin typeface="VELNOS+Cambria Math"/>
                <a:cs typeface="VELNOS+Cambria Math"/>
              </a:rPr>
              <a:t>ꢇꢅ/푅퐶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295253"/>
            <a:ext cx="4545689" cy="878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conditions,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VELNOS+Cambria Math"/>
                <a:cs typeface="VELNOS+Cambria Math"/>
              </a:rPr>
              <a:t>푣(푂)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퐴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VELNOS+Cambria Math"/>
                <a:cs typeface="VELNOS+Cambria Math"/>
              </a:rPr>
              <a:t>푉</a:t>
            </a:r>
            <a:r>
              <a:rPr sz="1500" spc="56" baseline="-20571">
                <a:solidFill>
                  <a:srgbClr val="000000"/>
                </a:solidFill>
                <a:latin typeface="VELNOS+Cambria Math"/>
                <a:cs typeface="VELNOS+Cambria Math"/>
              </a:rPr>
              <a:t>ꢈ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Hence,</a:t>
            </a:r>
          </a:p>
          <a:p>
            <a:pPr marL="0" marR="0">
              <a:lnSpc>
                <a:spcPts val="1645"/>
              </a:lnSpc>
              <a:spcBef>
                <a:spcPts val="1054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ELNOS+Cambria Math"/>
                <a:cs typeface="VELNOS+Cambria Math"/>
              </a:rPr>
              <a:t>푣(푡)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VELNOS+Cambria Math"/>
                <a:cs typeface="VELNOS+Cambria Math"/>
              </a:rPr>
              <a:t>푉</a:t>
            </a:r>
            <a:r>
              <a:rPr sz="1500" spc="56" baseline="-23351">
                <a:solidFill>
                  <a:srgbClr val="000000"/>
                </a:solidFill>
                <a:latin typeface="VELNOS+Cambria Math"/>
                <a:cs typeface="VELNOS+Cambria Math"/>
              </a:rPr>
              <a:t>ꢈ</a:t>
            </a:r>
            <a:r>
              <a:rPr sz="1400" spc="85">
                <a:solidFill>
                  <a:srgbClr val="000000"/>
                </a:solidFill>
                <a:latin typeface="VELNOS+Cambria Math"/>
                <a:cs typeface="VELNOS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VELNOS+Cambria Math"/>
                <a:cs typeface="VELNOS+Cambria Math"/>
              </a:rPr>
              <a:t>ꢇꢅ/푅퐶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7040488"/>
            <a:ext cx="7452362" cy="120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ꢂꢁ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exponential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decay of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  <a:r>
              <a:rPr sz="140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physical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natural response</a:t>
            </a:r>
            <a:r>
              <a:rPr sz="1400" i="1" spc="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153400"/>
            <a:ext cx="7456931" cy="67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natural</a:t>
            </a:r>
            <a:r>
              <a:rPr sz="1400" spc="12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response</a:t>
            </a:r>
            <a:r>
              <a:rPr sz="1400" spc="13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refers</a:t>
            </a:r>
            <a:r>
              <a:rPr sz="1400" spc="12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behavior</a:t>
            </a:r>
            <a:r>
              <a:rPr sz="1400" spc="1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(in</a:t>
            </a:r>
            <a:r>
              <a:rPr sz="1400" spc="13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terms</a:t>
            </a:r>
            <a:r>
              <a:rPr sz="1400" spc="1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voltages</a:t>
            </a:r>
            <a:r>
              <a:rPr sz="1400" spc="1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0" marR="0">
              <a:lnSpc>
                <a:spcPts val="1568"/>
              </a:lnSpc>
              <a:spcBef>
                <a:spcPts val="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currents)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itself, with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no external sources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excitation.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8718794"/>
            <a:ext cx="7457750" cy="120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graphically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correct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(2.1).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푡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increases,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decreases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toward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</a:p>
          <a:p>
            <a:pPr marL="0" marR="0">
              <a:lnSpc>
                <a:spcPts val="1554"/>
              </a:lnSpc>
              <a:spcBef>
                <a:spcPts val="3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rapidity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decreases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1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denoted by </a:t>
            </a:r>
            <a:r>
              <a:rPr sz="1400">
                <a:solidFill>
                  <a:srgbClr val="000000"/>
                </a:solidFill>
                <a:latin typeface="VELNOS+Cambria Math"/>
                <a:cs typeface="VELNOS+Cambria Math"/>
              </a:rPr>
              <a:t>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lowercase Greek letter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tau.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2656"/>
            <a:ext cx="7174618" cy="67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time constant</a:t>
            </a:r>
            <a:r>
              <a:rPr sz="1400" spc="1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time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for the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response to</a:t>
            </a:r>
            <a:r>
              <a:rPr sz="1400" spc="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decay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factor of 1/e or 36.8 percent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initial value.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9657" y="3713210"/>
            <a:ext cx="38920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voltage response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RC circuit.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318371"/>
            <a:ext cx="3664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implies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spc="30">
                <a:solidFill>
                  <a:srgbClr val="000000"/>
                </a:solidFill>
                <a:latin typeface="NPSEIT+Cambria Math"/>
                <a:cs typeface="NPSEIT+Cambria Math"/>
              </a:rPr>
              <a:t>휏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Eq. (2.7) becomes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683074"/>
            <a:ext cx="242489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spc="87">
                <a:solidFill>
                  <a:srgbClr val="000000"/>
                </a:solidFill>
                <a:latin typeface="NPSEIT+Cambria Math"/>
                <a:cs typeface="NPSEIT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NPSEIT+Cambria Math"/>
                <a:cs typeface="NPSEIT+Cambria Math"/>
              </a:rPr>
              <a:t>−ꢀ/푅퐶</a:t>
            </a:r>
            <a:r>
              <a:rPr sz="1500" spc="153" baseline="36857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NPSEIT+Cambria Math"/>
                <a:cs typeface="NPSEIT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NPSEIT+Cambria Math"/>
                <a:cs typeface="NPSEIT+Cambria Math"/>
              </a:rPr>
              <a:t>−1</a:t>
            </a:r>
            <a:r>
              <a:rPr sz="1500" spc="118" baseline="36857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ꢁ.368푉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7887" y="4785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PSEIT+Cambria Math"/>
                <a:cs typeface="NPSEIT+Cambria Math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1205" y="4785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PSEIT+Cambria Math"/>
                <a:cs typeface="NPSEIT+Cambria Math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24963" y="4785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PSEIT+Cambria Math"/>
                <a:cs typeface="NPSEIT+Cambria Math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071094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7116" y="5425278"/>
            <a:ext cx="8046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u="sng">
                <a:solidFill>
                  <a:srgbClr val="000000"/>
                </a:solidFill>
                <a:latin typeface="NPSEIT+Cambria Math"/>
                <a:cs typeface="NPSEIT+Cambria Math"/>
              </a:rPr>
              <a:t>휏</a:t>
            </a:r>
            <a:r>
              <a:rPr sz="1400" u="sng" spc="117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u="sng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u="sng" spc="75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u="sng">
                <a:solidFill>
                  <a:srgbClr val="000000"/>
                </a:solidFill>
                <a:latin typeface="NPSEIT+Cambria Math"/>
                <a:cs typeface="NPSEIT+Cambria Math"/>
              </a:rPr>
              <a:t>ꢂꢃ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6078" y="5435330"/>
            <a:ext cx="798390" cy="1205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…(2.8)</a:t>
            </a:r>
          </a:p>
          <a:p>
            <a:pPr marL="0" marR="0">
              <a:lnSpc>
                <a:spcPts val="1554"/>
              </a:lnSpc>
              <a:spcBef>
                <a:spcPts val="42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…(2.9)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5799566"/>
            <a:ext cx="45996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constant, Eq. (2.7) can be written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7116" y="6148934"/>
            <a:ext cx="1339675" cy="48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NPSEIT+Cambria Math"/>
                <a:cs typeface="NPSEIT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 spc="-191">
                <a:solidFill>
                  <a:srgbClr val="000000"/>
                </a:solidFill>
                <a:latin typeface="NPSEIT+Cambria Math"/>
                <a:cs typeface="NPSEIT+Cambria Math"/>
              </a:rPr>
              <a:t>푉</a:t>
            </a:r>
            <a:r>
              <a:rPr sz="1500" spc="56" baseline="-22956">
                <a:solidFill>
                  <a:srgbClr val="000000"/>
                </a:solidFill>
                <a:latin typeface="NPSEIT+Cambria Math"/>
                <a:cs typeface="NPSEIT+Cambria Math"/>
              </a:rPr>
              <a:t>0</a:t>
            </a:r>
            <a:r>
              <a:rPr sz="1400" spc="85">
                <a:solidFill>
                  <a:srgbClr val="000000"/>
                </a:solidFill>
                <a:latin typeface="NPSEIT+Cambria Math"/>
                <a:cs typeface="NPSEIT+Cambria Math"/>
              </a:rPr>
              <a:t>푒</a:t>
            </a:r>
            <a:r>
              <a:rPr sz="1000">
                <a:solidFill>
                  <a:srgbClr val="000000"/>
                </a:solidFill>
                <a:latin typeface="NPSEIT+Cambria Math"/>
                <a:cs typeface="NPSEIT+Cambria Math"/>
              </a:rPr>
              <a:t>−ꢄ/ꢀ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531473"/>
            <a:ext cx="7456894" cy="223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 </a:t>
            </a: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Table 7.1</a:t>
            </a:r>
            <a:r>
              <a:rPr sz="1400" b="1" spc="3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NPSEIT+Cambria Math"/>
                <a:cs typeface="NPSEIT+Cambria Math"/>
              </a:rPr>
              <a:t>푣(푡)</a:t>
            </a:r>
            <a:r>
              <a:rPr sz="1400" spc="394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less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percent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NPSEIT+Cambria Math"/>
                <a:cs typeface="NPSEIT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NPSEIT+Cambria Math"/>
                <a:cs typeface="NPSEIT+Cambria Math"/>
              </a:rPr>
              <a:t>0</a:t>
            </a:r>
            <a:r>
              <a:rPr sz="1500" spc="98" baseline="-20571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after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ퟓ흉</a:t>
            </a:r>
            <a:r>
              <a:rPr sz="1400" spc="44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(five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constants).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Thus, it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customary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</a:t>
            </a:r>
            <a:r>
              <a:rPr sz="1400" i="1" spc="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assume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capacitor</a:t>
            </a:r>
          </a:p>
          <a:p>
            <a:pPr marL="0" marR="0">
              <a:lnSpc>
                <a:spcPts val="1554"/>
              </a:lnSpc>
              <a:spcBef>
                <a:spcPts val="29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1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fully</a:t>
            </a:r>
            <a:r>
              <a:rPr sz="1400" i="1" spc="1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discharged</a:t>
            </a:r>
            <a:r>
              <a:rPr sz="1400" i="1" spc="1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(or</a:t>
            </a:r>
            <a:r>
              <a:rPr sz="1400" i="1" spc="1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charged)</a:t>
            </a:r>
            <a:r>
              <a:rPr sz="1400" i="1" spc="1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after</a:t>
            </a:r>
            <a:r>
              <a:rPr sz="1400" i="1" spc="1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five</a:t>
            </a:r>
            <a:r>
              <a:rPr sz="1400" i="1" spc="15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constants.</a:t>
            </a:r>
            <a:r>
              <a:rPr sz="1400" i="1" spc="2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</a:p>
          <a:p>
            <a:pPr marL="0" marR="0">
              <a:lnSpc>
                <a:spcPts val="1645"/>
              </a:lnSpc>
              <a:spcBef>
                <a:spcPts val="1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words,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ퟓ흉</a:t>
            </a:r>
            <a:r>
              <a:rPr sz="1400" spc="187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reach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3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Notice</a:t>
            </a:r>
          </a:p>
          <a:p>
            <a:pPr marL="0" marR="0">
              <a:lnSpc>
                <a:spcPts val="1645"/>
              </a:lnSpc>
              <a:spcBef>
                <a:spcPts val="27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24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</a:t>
            </a:r>
            <a:r>
              <a:rPr sz="1400" i="1" spc="2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every</a:t>
            </a:r>
            <a:r>
              <a:rPr sz="1400" i="1" spc="2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2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interval</a:t>
            </a:r>
            <a:r>
              <a:rPr sz="1400" i="1" spc="2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2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흉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,</a:t>
            </a:r>
            <a:r>
              <a:rPr sz="1400" i="1" spc="2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</a:t>
            </a:r>
            <a:r>
              <a:rPr sz="1400" i="1" spc="24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reduced</a:t>
            </a:r>
            <a:r>
              <a:rPr sz="1400" i="1" spc="2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by</a:t>
            </a:r>
            <a:r>
              <a:rPr sz="1400" i="1" spc="2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36.8</a:t>
            </a:r>
          </a:p>
          <a:p>
            <a:pPr marL="0" marR="0">
              <a:lnSpc>
                <a:spcPts val="1645"/>
              </a:lnSpc>
              <a:spcBef>
                <a:spcPts val="294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percent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its</a:t>
            </a:r>
            <a:r>
              <a:rPr sz="1400" i="1" spc="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previous</a:t>
            </a:r>
            <a:r>
              <a:rPr sz="1400" i="1" spc="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value,</a:t>
            </a:r>
            <a:r>
              <a:rPr sz="1400" i="1" spc="3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풗(풕</a:t>
            </a:r>
            <a:r>
              <a:rPr sz="1400" spc="-10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+ 흉)</a:t>
            </a:r>
            <a:r>
              <a:rPr sz="1400" spc="75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풗(풕)/풆</a:t>
            </a:r>
            <a:r>
              <a:rPr sz="1400" spc="72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ퟎ.</a:t>
            </a:r>
            <a:r>
              <a:rPr sz="1400" spc="-81">
                <a:solidFill>
                  <a:srgbClr val="000000"/>
                </a:solidFill>
                <a:latin typeface="NPSEIT+Cambria Math"/>
                <a:cs typeface="NPSEIT+Cambria Math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ퟑퟔퟖ풗(풕)</a:t>
            </a:r>
          </a:p>
          <a:p>
            <a:pPr marL="0" marR="0">
              <a:lnSpc>
                <a:spcPts val="1645"/>
              </a:lnSpc>
              <a:spcBef>
                <a:spcPts val="29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, regardless of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value of</a:t>
            </a:r>
            <a:r>
              <a:rPr sz="1400" i="1" spc="6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NPSEIT+Cambria Math"/>
                <a:cs typeface="NPSEIT+Cambria Math"/>
              </a:rPr>
              <a:t>풕.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8660483"/>
            <a:ext cx="7457688" cy="1400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1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</a:t>
            </a:r>
            <a:r>
              <a:rPr sz="1400" i="1" spc="10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with</a:t>
            </a:r>
            <a:r>
              <a:rPr sz="1400" i="1" spc="1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small</a:t>
            </a:r>
            <a:r>
              <a:rPr sz="1400" i="1" spc="9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1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gives</a:t>
            </a:r>
            <a:r>
              <a:rPr sz="1400" i="1" spc="10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fast</a:t>
            </a:r>
            <a:r>
              <a:rPr sz="1400" i="1" spc="10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 i="1" spc="1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1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it</a:t>
            </a:r>
            <a:r>
              <a:rPr sz="1400" i="1" spc="10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reaches</a:t>
            </a:r>
            <a:r>
              <a:rPr sz="1400" i="1" spc="10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steady</a:t>
            </a:r>
            <a:r>
              <a:rPr sz="1400" i="1" spc="11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state</a:t>
            </a:r>
            <a:r>
              <a:rPr sz="1400" i="1" spc="11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(or</a:t>
            </a:r>
            <a:r>
              <a:rPr sz="1400" i="1" spc="1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final</a:t>
            </a:r>
          </a:p>
          <a:p>
            <a:pPr marL="0" marR="0">
              <a:lnSpc>
                <a:spcPts val="1534"/>
              </a:lnSpc>
              <a:spcBef>
                <a:spcPts val="27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state)</a:t>
            </a:r>
            <a:r>
              <a:rPr sz="1400" i="1" spc="1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quickly</a:t>
            </a:r>
            <a:r>
              <a:rPr sz="1400" i="1" spc="14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due</a:t>
            </a:r>
            <a:r>
              <a:rPr sz="1400" i="1" spc="1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</a:t>
            </a:r>
            <a:r>
              <a:rPr sz="1400" i="1" spc="1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quick</a:t>
            </a:r>
            <a:r>
              <a:rPr sz="1400" i="1" spc="14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dissipation</a:t>
            </a:r>
            <a:r>
              <a:rPr sz="1400" i="1" spc="1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energy</a:t>
            </a:r>
            <a:r>
              <a:rPr sz="1400" i="1" spc="1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stored,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whereas</a:t>
            </a:r>
            <a:r>
              <a:rPr sz="1400" i="1" spc="1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3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</a:t>
            </a:r>
            <a:r>
              <a:rPr sz="1400" i="1" spc="1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with</a:t>
            </a:r>
            <a:r>
              <a:rPr sz="1400" i="1" spc="1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3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large</a:t>
            </a:r>
            <a:r>
              <a:rPr sz="1400" i="1" spc="1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</a:t>
            </a:r>
          </a:p>
          <a:p>
            <a:pPr marL="0" marR="0">
              <a:lnSpc>
                <a:spcPts val="1554"/>
              </a:lnSpc>
              <a:spcBef>
                <a:spcPts val="30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gives</a:t>
            </a:r>
            <a:r>
              <a:rPr sz="1400" i="1" spc="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slow</a:t>
            </a:r>
            <a:r>
              <a:rPr sz="1400" i="1" spc="10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 i="1" spc="1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because</a:t>
            </a:r>
            <a:r>
              <a:rPr sz="1400" i="1" spc="1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it</a:t>
            </a:r>
            <a:r>
              <a:rPr sz="1400" i="1" spc="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takes</a:t>
            </a:r>
            <a:r>
              <a:rPr sz="1400" i="1" spc="9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longer</a:t>
            </a:r>
            <a:r>
              <a:rPr sz="1400" i="1" spc="1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</a:t>
            </a:r>
            <a:r>
              <a:rPr sz="1400" i="1" spc="9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reach</a:t>
            </a:r>
            <a:r>
              <a:rPr sz="1400" i="1" spc="9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steady</a:t>
            </a:r>
            <a:r>
              <a:rPr sz="1400" i="1" spc="1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state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(this</a:t>
            </a:r>
            <a:r>
              <a:rPr sz="1400" i="1" spc="9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illustrated</a:t>
            </a:r>
            <a:r>
              <a:rPr sz="1400" i="1" spc="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1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2.3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).</a:t>
            </a:r>
            <a:r>
              <a:rPr sz="1400" i="1" spc="9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</a:t>
            </a:r>
          </a:p>
          <a:p>
            <a:pPr marL="0" marR="0">
              <a:lnSpc>
                <a:spcPts val="1534"/>
              </a:lnSpc>
              <a:spcBef>
                <a:spcPts val="26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any</a:t>
            </a:r>
            <a:r>
              <a:rPr sz="1400" i="1" spc="24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rate,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whether</a:t>
            </a:r>
            <a:r>
              <a:rPr sz="1400" i="1" spc="24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23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</a:t>
            </a:r>
            <a:r>
              <a:rPr sz="1400" i="1" spc="23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small</a:t>
            </a:r>
            <a:r>
              <a:rPr sz="1400" i="1" spc="2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large,</a:t>
            </a:r>
            <a:r>
              <a:rPr sz="1400" i="1" spc="2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</a:t>
            </a:r>
            <a:r>
              <a:rPr sz="1400" i="1" spc="2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reaches</a:t>
            </a:r>
            <a:r>
              <a:rPr sz="1400" i="1" spc="2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steady</a:t>
            </a:r>
            <a:r>
              <a:rPr sz="1400" i="1" spc="2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24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five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</a:p>
          <a:p>
            <a:pPr marL="0" marR="0">
              <a:lnSpc>
                <a:spcPts val="1534"/>
              </a:lnSpc>
              <a:spcBef>
                <a:spcPts val="26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2623769"/>
            <a:ext cx="6159795" cy="93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Figure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2.3.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of </a:t>
            </a:r>
            <a:r>
              <a:rPr sz="1400" spc="15">
                <a:solidFill>
                  <a:srgbClr val="000000"/>
                </a:solidFill>
                <a:latin typeface="VMLLHS+Cambria Math"/>
                <a:cs typeface="VMLLHS+Cambria Math"/>
              </a:rPr>
              <a:t>푣(푡)/푉</a:t>
            </a:r>
            <a:r>
              <a:rPr sz="150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  <a:r>
              <a:rPr sz="1500" spc="11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VMLLHS+Cambria Math"/>
                <a:cs typeface="VMLLHS+Cambria Math"/>
              </a:rPr>
              <a:t>−ꢀ/휏</a:t>
            </a:r>
            <a:r>
              <a:rPr sz="1500" spc="79" baseline="3685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various values of the time constant.</a:t>
            </a:r>
          </a:p>
          <a:p>
            <a:pPr marL="0" marR="0">
              <a:lnSpc>
                <a:spcPts val="1645"/>
              </a:lnSpc>
              <a:spcBef>
                <a:spcPts val="14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the voltage </a:t>
            </a:r>
            <a:r>
              <a:rPr sz="1400" spc="23">
                <a:solidFill>
                  <a:srgbClr val="000000"/>
                </a:solidFill>
                <a:latin typeface="VMLLHS+Cambria Math"/>
                <a:cs typeface="VMLLHS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(2.9), we can find the current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500" spc="99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(푡)</a:t>
            </a:r>
            <a:r>
              <a:rPr sz="1400" spc="4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6352" y="3416250"/>
            <a:ext cx="430400" cy="53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8">
                <a:solidFill>
                  <a:srgbClr val="000000"/>
                </a:solidFill>
                <a:latin typeface="VMLLHS+Cambria Math"/>
                <a:cs typeface="VMLLHS+Cambria Math"/>
              </a:rPr>
              <a:t>ꢂ(ꢀ)</a:t>
            </a:r>
          </a:p>
          <a:p>
            <a:pPr marL="76200" marR="0">
              <a:lnSpc>
                <a:spcPts val="1167"/>
              </a:lnSpc>
              <a:spcBef>
                <a:spcPts val="321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17217" y="3416250"/>
            <a:ext cx="301010" cy="521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ꢃ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ꢄ</a:t>
            </a:r>
          </a:p>
          <a:p>
            <a:pPr marL="19811" marR="0">
              <a:lnSpc>
                <a:spcPts val="1167"/>
              </a:lnSpc>
              <a:spcBef>
                <a:spcPts val="209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472551"/>
            <a:ext cx="82236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500" spc="99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  <a:r>
              <a:rPr sz="1400" spc="10">
                <a:solidFill>
                  <a:srgbClr val="000000"/>
                </a:solidFill>
                <a:latin typeface="VMLLHS+Cambria Math"/>
                <a:cs typeface="VMLLHS+Cambria Math"/>
              </a:rPr>
              <a:t>(푡)</a:t>
            </a:r>
            <a:r>
              <a:rPr sz="1400" spc="72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5861" y="347255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75714" y="3455873"/>
            <a:ext cx="582270" cy="43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−ꢀ/휏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83782" y="3483086"/>
            <a:ext cx="897677" cy="131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…(2.10)</a:t>
            </a:r>
          </a:p>
          <a:p>
            <a:pPr marL="21335" marR="0">
              <a:lnSpc>
                <a:spcPts val="1554"/>
              </a:lnSpc>
              <a:spcBef>
                <a:spcPts val="51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…(2.11)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894566"/>
            <a:ext cx="309942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 dissipated in the resistor 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0557" y="424294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0641" y="4270070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325991"/>
            <a:ext cx="125817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VMLLHS+Cambria Math"/>
                <a:cs typeface="VMLLHS+Cambria Math"/>
              </a:rPr>
              <a:t>푝(푡)</a:t>
            </a:r>
            <a:r>
              <a:rPr sz="1400" spc="63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VMLLHS+Cambria Math"/>
                <a:cs typeface="VMLLHS+Cambria Math"/>
              </a:rPr>
              <a:t>푣ꢁ</a:t>
            </a:r>
            <a:r>
              <a:rPr sz="150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  <a:r>
              <a:rPr sz="1500" spc="151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43126" y="432219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ꢄ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66570" y="4309694"/>
            <a:ext cx="652882" cy="428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−ꢅꢀ/휏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14169" y="446514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738995"/>
            <a:ext cx="41328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energy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resistor up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푡</a:t>
            </a:r>
            <a:r>
              <a:rPr sz="1400" spc="7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31770" y="509943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16503" y="509943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20038" y="512503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53082" y="5125034"/>
            <a:ext cx="361346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ꢀ</a:t>
            </a:r>
            <a:r>
              <a:rPr sz="1000" spc="3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ꢃ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359530" y="5126558"/>
            <a:ext cx="3400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0">
                <a:solidFill>
                  <a:srgbClr val="000000"/>
                </a:solidFill>
                <a:latin typeface="VMLLHS+Cambria Math"/>
                <a:cs typeface="VMLLHS+Cambria Math"/>
              </a:rPr>
              <a:t>휏ꢃ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99736" y="51265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182479"/>
            <a:ext cx="177817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푤</a:t>
            </a:r>
            <a:r>
              <a:rPr sz="1400" spc="40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VMLLHS+Cambria Math"/>
                <a:cs typeface="VMLLHS+Cambria Math"/>
              </a:rPr>
              <a:t>(푡)</a:t>
            </a:r>
            <a:r>
              <a:rPr sz="1400" spc="6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∫</a:t>
            </a:r>
            <a:r>
              <a:rPr sz="1400" spc="39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푝</a:t>
            </a:r>
            <a:r>
              <a:rPr sz="1400" spc="-5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∫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04339" y="51786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ꢄ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27782" y="5166182"/>
            <a:ext cx="126858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5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500" spc="20" baseline="36857">
                <a:solidFill>
                  <a:srgbClr val="000000"/>
                </a:solidFill>
                <a:latin typeface="VMLLHS+Cambria Math"/>
                <a:cs typeface="VMLLHS+Cambria Math"/>
              </a:rPr>
              <a:t>−ꢅꢀ/휏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푑푡</a:t>
            </a:r>
            <a:r>
              <a:rPr sz="1400" spc="10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ꢆ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89071" y="51786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MLLHS+Cambria Math"/>
                <a:cs typeface="VMLLHS+Cambria Math"/>
              </a:rPr>
              <a:t>ꢄ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12515" y="5166182"/>
            <a:ext cx="388416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87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500" spc="18" baseline="36857">
                <a:solidFill>
                  <a:srgbClr val="000000"/>
                </a:solidFill>
                <a:latin typeface="VMLLHS+Cambria Math"/>
                <a:cs typeface="VMLLHS+Cambria Math"/>
              </a:rPr>
              <a:t>−ꢅꢀ/휏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│</a:t>
            </a:r>
            <a:r>
              <a:rPr sz="1400" spc="72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64">
                <a:solidFill>
                  <a:srgbClr val="000000"/>
                </a:solidFill>
                <a:latin typeface="VMLLHS+Cambria Math"/>
                <a:cs typeface="VMLLHS+Cambria Math"/>
              </a:rPr>
              <a:t>퐶푉</a:t>
            </a:r>
            <a:r>
              <a:rPr sz="1400" spc="34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(ꢇ</a:t>
            </a:r>
            <a:r>
              <a:rPr sz="1400" spc="-18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ꢆ </a:t>
            </a:r>
            <a:r>
              <a:rPr sz="1400" spc="85">
                <a:solidFill>
                  <a:srgbClr val="000000"/>
                </a:solidFill>
                <a:latin typeface="VMLLHS+Cambria Math"/>
                <a:cs typeface="VMLLHS+Cambria Math"/>
              </a:rPr>
              <a:t>푒</a:t>
            </a:r>
            <a:r>
              <a:rPr sz="1500" spc="20" baseline="36857">
                <a:solidFill>
                  <a:srgbClr val="000000"/>
                </a:solidFill>
                <a:latin typeface="VMLLHS+Cambria Math"/>
                <a:cs typeface="VMLLHS+Cambria Math"/>
              </a:rPr>
              <a:t>−ꢅꢀ/휏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ꢈ</a:t>
            </a:r>
            <a:r>
              <a:rPr sz="1400" spc="10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ꢉ퐶</a:t>
            </a:r>
            <a:r>
              <a:rPr sz="1400" spc="83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.(2.12)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87316" y="516313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39589" y="51646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5987" y="526829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187316" y="5271338"/>
            <a:ext cx="8809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  <a:r>
              <a:rPr sz="1000" spc="406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83461" y="53063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16505" y="5306390"/>
            <a:ext cx="432129" cy="35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  <a:r>
              <a:rPr sz="1000" spc="448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390010" y="5321630"/>
            <a:ext cx="3468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ꢅ푅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499736" y="53216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85567" y="55837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5639679"/>
            <a:ext cx="49587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∞,</a:t>
            </a:r>
            <a:r>
              <a:rPr sz="1400" spc="3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푤</a:t>
            </a:r>
            <a:r>
              <a:rPr sz="1400" spc="40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(∞)</a:t>
            </a:r>
            <a:r>
              <a:rPr sz="1400" spc="68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→</a:t>
            </a:r>
            <a:r>
              <a:rPr sz="1400" spc="89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64">
                <a:solidFill>
                  <a:srgbClr val="000000"/>
                </a:solidFill>
                <a:latin typeface="VMLLHS+Cambria Math"/>
                <a:cs typeface="VMLLHS+Cambria Math"/>
              </a:rPr>
              <a:t>퐶푉</a:t>
            </a:r>
            <a:r>
              <a:rPr sz="1400" spc="33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225419" y="56218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899025" y="5639679"/>
            <a:ext cx="223093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50">
                <a:solidFill>
                  <a:srgbClr val="000000"/>
                </a:solidFill>
                <a:latin typeface="VMLLHS+Cambria Math"/>
                <a:cs typeface="VMLLHS+Cambria Math"/>
              </a:rPr>
              <a:t>푤</a:t>
            </a:r>
            <a:r>
              <a:rPr sz="1500" spc="104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(ꢋ)</a:t>
            </a:r>
          </a:p>
          <a:p>
            <a:pPr marL="50634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energy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43963" y="572549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90367" y="57285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885567" y="57788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5933932"/>
            <a:ext cx="7202942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capacitor. The energy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was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eventually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resistor.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6523853"/>
            <a:ext cx="7456274" cy="72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items,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500" spc="101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  <a:r>
              <a:rPr sz="1400" spc="15">
                <a:solidFill>
                  <a:srgbClr val="000000"/>
                </a:solidFill>
                <a:latin typeface="VMLLHS+Cambria Math"/>
                <a:cs typeface="VMLLHS+Cambria Math"/>
              </a:rPr>
              <a:t>(푡)</a:t>
            </a:r>
            <a:r>
              <a:rPr sz="1400" spc="5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VMLLHS+Cambria Math"/>
                <a:cs typeface="VMLLHS+Cambria Math"/>
              </a:rPr>
              <a:t>푣(푡)</a:t>
            </a:r>
            <a:r>
              <a:rPr sz="1400" spc="5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MLLHS+Cambria Math"/>
                <a:cs typeface="VMLLHS+Cambria Math"/>
              </a:rPr>
              <a:t>푣(ꢋ)푒</a:t>
            </a:r>
            <a:r>
              <a:rPr sz="1500" baseline="36856">
                <a:solidFill>
                  <a:srgbClr val="000000"/>
                </a:solidFill>
                <a:latin typeface="VMLLHS+Cambria Math"/>
                <a:cs typeface="VMLLHS+Cambria Math"/>
              </a:rPr>
              <a:t>−ꢀ/휏</a:t>
            </a:r>
            <a:r>
              <a:rPr sz="1500" spc="102" baseline="3685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 variables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(capacitor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400" spc="40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resistor voltage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417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resistor current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400" spc="43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86504" y="6859600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205729" y="685960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870192" y="685960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푅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7017629"/>
            <a:ext cx="7456540" cy="97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determined.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28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finding</a:t>
            </a:r>
            <a:r>
              <a:rPr sz="1400" i="1" spc="27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8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time</a:t>
            </a:r>
            <a:r>
              <a:rPr sz="1400" i="1" spc="2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</a:t>
            </a:r>
            <a:r>
              <a:rPr sz="1400" i="1" spc="2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흉</a:t>
            </a:r>
            <a:r>
              <a:rPr sz="1400" spc="8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푹푪,</a:t>
            </a:r>
            <a:r>
              <a:rPr sz="1400" spc="26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푹</a:t>
            </a:r>
            <a:r>
              <a:rPr sz="1400" spc="27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27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often</a:t>
            </a:r>
            <a:r>
              <a:rPr sz="1400" i="1" spc="2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Thevenin</a:t>
            </a:r>
            <a:r>
              <a:rPr sz="1400" i="1" spc="27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equivalent</a:t>
            </a:r>
          </a:p>
          <a:p>
            <a:pPr marL="0" marR="0">
              <a:lnSpc>
                <a:spcPts val="1645"/>
              </a:lnSpc>
              <a:spcBef>
                <a:spcPts val="282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resistance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 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terminals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capacitor;</a:t>
            </a:r>
            <a:r>
              <a:rPr sz="1400" i="1" spc="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is,</a:t>
            </a:r>
            <a:r>
              <a:rPr sz="1400" i="1" spc="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we take</a:t>
            </a:r>
            <a:r>
              <a:rPr sz="1400" i="1" spc="2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out 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capacitor</a:t>
            </a:r>
            <a:r>
              <a:rPr sz="1400" i="1" spc="3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푪</a:t>
            </a:r>
            <a:r>
              <a:rPr sz="1400" spc="12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and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find</a:t>
            </a:r>
            <a:r>
              <a:rPr sz="1400" i="1" spc="31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푹</a:t>
            </a:r>
            <a:r>
              <a:rPr sz="1400" spc="72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VMLLHS+Cambria Math"/>
                <a:cs typeface="VMLLHS+Cambria Math"/>
              </a:rPr>
              <a:t>푹</a:t>
            </a:r>
            <a:r>
              <a:rPr sz="150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푻풉</a:t>
            </a:r>
            <a:r>
              <a:rPr sz="1500" spc="44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</a:t>
            </a:r>
          </a:p>
          <a:p>
            <a:pPr marL="0" marR="0">
              <a:lnSpc>
                <a:spcPts val="1534"/>
              </a:lnSpc>
              <a:spcBef>
                <a:spcPts val="25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its terminals.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7898501"/>
            <a:ext cx="61167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let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39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(ꢋ)</a:t>
            </a:r>
            <a:r>
              <a:rPr sz="1400" spc="7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ꢇ5</a:t>
            </a:r>
            <a:r>
              <a:rPr sz="1400" spc="28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Find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39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,</a:t>
            </a:r>
            <a:r>
              <a:rPr sz="1400" spc="28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400" spc="715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ꢋ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46882" y="7984313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39133" y="7984313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495165" y="7984313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푥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028565" y="7984313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푥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8136112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8337661"/>
            <a:ext cx="4851714" cy="1413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conform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standard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ꢉ퐶</a:t>
            </a:r>
            <a:r>
              <a:rPr sz="1400" spc="48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objective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</a:p>
          <a:p>
            <a:pPr marL="0" marR="0">
              <a:lnSpc>
                <a:spcPts val="1645"/>
              </a:lnSpc>
              <a:spcBef>
                <a:spcPts val="28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38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this,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can determine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푣</a:t>
            </a:r>
            <a:r>
              <a:rPr sz="1400" spc="63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ꢁ</a:t>
            </a:r>
            <a:r>
              <a:rPr sz="1400" spc="36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.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885434" y="9285538"/>
            <a:ext cx="6393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205788" y="936081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ꢊ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543934" y="9360815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푥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031869" y="9360815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푥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938907" y="9633611"/>
            <a:ext cx="502958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ꢅ0×ꢎ</a:t>
            </a:r>
          </a:p>
          <a:p>
            <a:pPr marL="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MLLHS+Cambria Math"/>
                <a:cs typeface="VMLLHS+Cambria Math"/>
              </a:rPr>
              <a:t>ꢅ0ꢏꢎ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9683435"/>
            <a:ext cx="2478357" cy="506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5">
                <a:solidFill>
                  <a:srgbClr val="000000"/>
                </a:solidFill>
                <a:latin typeface="VMLLHS+Cambria Math"/>
                <a:cs typeface="VMLLHS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ꢌ푞</a:t>
            </a:r>
            <a:r>
              <a:rPr sz="1500" spc="143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(8</a:t>
            </a:r>
            <a:r>
              <a:rPr sz="1400" spc="-10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+ ꢇꢍ)</a:t>
            </a:r>
            <a:r>
              <a:rPr sz="1400" spc="6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∥</a:t>
            </a:r>
            <a:r>
              <a:rPr sz="1400" spc="7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5</a:t>
            </a:r>
            <a:r>
              <a:rPr sz="1400" spc="35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⇒</a:t>
            </a:r>
            <a:r>
              <a:rPr sz="1400" spc="319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∴</a:t>
            </a:r>
            <a:r>
              <a:rPr sz="1400" spc="64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 spc="-15">
                <a:solidFill>
                  <a:srgbClr val="000000"/>
                </a:solidFill>
                <a:latin typeface="VMLLHS+Cambria Math"/>
                <a:cs typeface="VMLLHS+Cambria Math"/>
              </a:rPr>
              <a:t>ꢉ</a:t>
            </a:r>
            <a:r>
              <a:rPr sz="1500" baseline="-20571">
                <a:solidFill>
                  <a:srgbClr val="000000"/>
                </a:solidFill>
                <a:latin typeface="VMLLHS+Cambria Math"/>
                <a:cs typeface="VMLLHS+Cambria Math"/>
              </a:rPr>
              <a:t>ꢌ푞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757551" y="96895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301619" y="9689531"/>
            <a:ext cx="6696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MLLHS+Cambria Math"/>
                <a:cs typeface="VMLLHS+Cambria Math"/>
              </a:rPr>
              <a:t> </a:t>
            </a:r>
            <a:r>
              <a:rPr sz="1400">
                <a:solidFill>
                  <a:srgbClr val="000000"/>
                </a:solidFill>
                <a:latin typeface="VMLLHS+Cambria Math"/>
                <a:cs typeface="VMLLHS+Cambria Math"/>
              </a:rPr>
              <a:t>4훺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362934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the equivalent circuit is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36690"/>
            <a:ext cx="225114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휏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DTSUHG+Cambria Math"/>
                <a:cs typeface="DTSUHG+Cambria Math"/>
              </a:rPr>
              <a:t>푅</a:t>
            </a:r>
            <a:r>
              <a:rPr sz="1500" spc="46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푒푞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퐶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4(0.1)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0.4푠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18157"/>
            <a:ext cx="4179539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DTSUHG+Cambria Math"/>
                <a:cs typeface="DTSUHG+Cambria Math"/>
              </a:rPr>
              <a:t>푣(0)ꢀ</a:t>
            </a:r>
            <a:r>
              <a:rPr sz="1500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−푡/ꢁ</a:t>
            </a:r>
            <a:r>
              <a:rPr sz="1500" spc="82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DTSUHG+Cambria Math"/>
                <a:cs typeface="DTSUHG+Cambria Math"/>
              </a:rPr>
              <a:t>15ꢀ</a:t>
            </a:r>
            <a:r>
              <a:rPr sz="1500" spc="1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−푡/ꢂꢃ</a:t>
            </a:r>
            <a:r>
              <a:rPr sz="1400" spc="36">
                <a:solidFill>
                  <a:srgbClr val="000000"/>
                </a:solidFill>
                <a:latin typeface="DTSUHG+Cambria Math"/>
                <a:cs typeface="DTSUHG+Cambria Math"/>
              </a:rPr>
              <a:t>푉.</a:t>
            </a:r>
            <a:r>
              <a:rPr sz="14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baseline="-23225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  <a:r>
              <a:rPr sz="1500" spc="99" baseline="-23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DTSUHG+Cambria Math"/>
                <a:cs typeface="DTSUHG+Cambria Math"/>
              </a:rPr>
              <a:t>15ꢀ</a:t>
            </a:r>
            <a:r>
              <a:rPr sz="1500" spc="1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−2.ꢅ푡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298690"/>
            <a:ext cx="268264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division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푥</a:t>
            </a:r>
            <a:r>
              <a:rPr sz="1500" spc="53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4494" y="2309225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7480" y="265425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ꢆ2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710170"/>
            <a:ext cx="621193" cy="993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푥</a:t>
            </a:r>
            <a:r>
              <a:rPr sz="1500" spc="93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08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ꢇ</a:t>
            </a:r>
            <a:r>
              <a:rPr sz="1500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푥</a:t>
            </a:r>
            <a:r>
              <a:rPr sz="1500" spc="104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88033" y="2693874"/>
            <a:ext cx="254378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DTSUHG+Cambria Math"/>
                <a:cs typeface="DTSUHG+Cambria Math"/>
              </a:rPr>
              <a:t>0.6(15ꢀ</a:t>
            </a:r>
            <a:r>
              <a:rPr sz="1500" spc="1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−2.ꢅ푡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8">
                <a:solidFill>
                  <a:srgbClr val="000000"/>
                </a:solidFill>
                <a:latin typeface="DTSUHG+Cambria Math"/>
                <a:cs typeface="DTSUHG+Cambria Math"/>
              </a:rPr>
              <a:t>9ꢀ</a:t>
            </a:r>
            <a:r>
              <a:rPr sz="1500" spc="1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−2.ꢅ푡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5184" y="2849322"/>
            <a:ext cx="50295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ꢆ2+8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704" y="3066786"/>
            <a:ext cx="464490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푥</a:t>
            </a:r>
          </a:p>
          <a:p>
            <a:pPr marL="0" marR="0">
              <a:lnSpc>
                <a:spcPts val="1641"/>
              </a:lnSpc>
              <a:spcBef>
                <a:spcPts val="2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1ꢈ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61592" y="3186126"/>
            <a:ext cx="132292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DTSUHG+Cambria Math"/>
                <a:cs typeface="DTSUHG+Cambria Math"/>
              </a:rPr>
              <a:t>0.75ꢀ</a:t>
            </a:r>
            <a:r>
              <a:rPr sz="1500" spc="1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−2.ꢅ푡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740775"/>
            <a:ext cx="52623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</a:t>
            </a:r>
            <a:r>
              <a:rPr sz="1400" b="1" spc="3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(0)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45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Determine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ꢇ</a:t>
            </a:r>
            <a:r>
              <a:rPr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푓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≥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0830" y="3826586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76878" y="3826586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2309" y="3826586"/>
            <a:ext cx="2652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푥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65040" y="3826586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표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966194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314266"/>
            <a:ext cx="3405169" cy="489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ퟒퟓ풆</a:t>
            </a:r>
            <a:r>
              <a:rPr sz="1500" spc="10" baseline="36856">
                <a:solidFill>
                  <a:srgbClr val="ED008D"/>
                </a:solidFill>
                <a:latin typeface="DTSUHG+Cambria Math"/>
                <a:cs typeface="DTSUHG+Cambria Math"/>
              </a:rPr>
              <a:t>−ퟎ.ퟐퟓ풕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푽.</a:t>
            </a:r>
            <a:r>
              <a:rPr sz="1400" spc="-6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ퟏퟓ풆</a:t>
            </a:r>
            <a:r>
              <a:rPr sz="1500" spc="11" baseline="36856">
                <a:solidFill>
                  <a:srgbClr val="ED008D"/>
                </a:solidFill>
                <a:latin typeface="DTSUHG+Cambria Math"/>
                <a:cs typeface="DTSUHG+Cambria Math"/>
              </a:rPr>
              <a:t>−ퟎퟐퟓ풕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푽.</a:t>
            </a:r>
            <a:r>
              <a:rPr sz="1400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ꢉퟑ.</a:t>
            </a:r>
            <a:r>
              <a:rPr sz="1400" spc="-1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ퟕퟓ풆</a:t>
            </a:r>
            <a:r>
              <a:rPr sz="1500" spc="11" baseline="36856">
                <a:solidFill>
                  <a:srgbClr val="ED008D"/>
                </a:solidFill>
                <a:latin typeface="DTSUHG+Cambria Math"/>
                <a:cs typeface="DTSUHG+Cambria Math"/>
              </a:rPr>
              <a:t>−ퟎ.ퟐퟓ풕</a:t>
            </a:r>
            <a:r>
              <a:rPr sz="1400">
                <a:solidFill>
                  <a:srgbClr val="ED008D"/>
                </a:solidFill>
                <a:latin typeface="DTSUHG+Cambria Math"/>
                <a:cs typeface="DTSUHG+Cambria Math"/>
              </a:rPr>
              <a:t>푨</a:t>
            </a:r>
            <a:r>
              <a:rPr sz="1200">
                <a:solidFill>
                  <a:srgbClr val="000000"/>
                </a:solidFill>
                <a:latin typeface="DTSUHG+Cambria Math"/>
                <a:cs typeface="DTSUHG+Cambria Math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949174"/>
            <a:ext cx="7236952" cy="134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 closed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fora long time, and 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28">
                <a:solidFill>
                  <a:srgbClr val="000000"/>
                </a:solidFill>
                <a:latin typeface="DTSUHG+Cambria Math"/>
                <a:cs typeface="DTSUHG+Cambria Math"/>
              </a:rPr>
              <a:t>푣(ꢊ)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≥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Calculate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energy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capacitor.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closed;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푑푐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064996"/>
            <a:ext cx="8413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division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62176" y="6280480"/>
            <a:ext cx="26023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ꢋ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330305"/>
            <a:ext cx="855889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spc="101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  <a:r>
              <a:rPr sz="1400" spc="23">
                <a:solidFill>
                  <a:srgbClr val="000000"/>
                </a:solidFill>
                <a:latin typeface="DTSUHG+Cambria Math"/>
                <a:cs typeface="DTSUHG+Cambria Math"/>
              </a:rPr>
              <a:t>(ꢊ)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45005" y="6330305"/>
            <a:ext cx="1642924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(ꢈ0)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DTSUHG+Cambria Math"/>
                <a:cs typeface="DTSUHG+Cambria Math"/>
              </a:rPr>
              <a:t>15푉.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01614" y="6346936"/>
            <a:ext cx="6819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79880" y="6475552"/>
            <a:ext cx="426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ꢋ+3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6601444"/>
            <a:ext cx="73275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 a capacitor cannot change instantaneously, the voltage across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812357"/>
            <a:ext cx="273623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500" baseline="36857">
                <a:solidFill>
                  <a:srgbClr val="000000"/>
                </a:solidFill>
                <a:latin typeface="DTSUHG+Cambria Math"/>
                <a:cs typeface="DTSUHG+Cambria Math"/>
              </a:rPr>
              <a:t>−</a:t>
            </a:r>
            <a:r>
              <a:rPr sz="1500" spc="25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66339" y="6828653"/>
            <a:ext cx="9080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or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7198985"/>
            <a:ext cx="16388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(0)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15푉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37031" y="7284797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91082" y="72847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ꢂ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7563221"/>
            <a:ext cx="5120740" cy="1214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&gt;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푅퐶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1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[Notice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푅퐶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free;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39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needed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 </a:t>
            </a:r>
            <a:r>
              <a:rPr sz="1400" spc="-191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DTSUHG+Cambria Math"/>
                <a:cs typeface="DTSUHG+Cambria Math"/>
              </a:rPr>
              <a:t>ꢂ</a:t>
            </a:r>
            <a:r>
              <a:rPr sz="1500" spc="41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energy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capacitor.]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8633917"/>
            <a:ext cx="503631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푅</a:t>
            </a:r>
            <a:r>
              <a:rPr sz="1400" spc="1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ꢌ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9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10훺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휏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푅</a:t>
            </a:r>
            <a:r>
              <a:rPr sz="140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퐶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10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×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ꢈ0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×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10</a:t>
            </a:r>
            <a:r>
              <a:rPr sz="1500" baseline="36857">
                <a:solidFill>
                  <a:srgbClr val="000000"/>
                </a:solidFill>
                <a:latin typeface="DTSUHG+Cambria Math"/>
                <a:cs typeface="DTSUHG+Cambria Math"/>
              </a:rPr>
              <a:t>−3</a:t>
            </a:r>
            <a:r>
              <a:rPr sz="1500" spc="85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∙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ꢈ푠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2272" y="8736025"/>
            <a:ext cx="3348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푒푞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608198" y="8736025"/>
            <a:ext cx="3348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TSUHG+Cambria Math"/>
                <a:cs typeface="DTSUHG+Cambria Math"/>
              </a:rPr>
              <a:t>푒푞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9003782"/>
            <a:ext cx="40732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voltage across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 for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ꢊ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≥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947917" y="9014317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9337955"/>
            <a:ext cx="3779947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DTSUHG+Cambria Math"/>
                <a:cs typeface="DTSUHG+Cambria Math"/>
              </a:rPr>
              <a:t>푣(ꢊ)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푣</a:t>
            </a:r>
            <a:r>
              <a:rPr sz="1500" spc="100" baseline="-23180">
                <a:solidFill>
                  <a:srgbClr val="000000"/>
                </a:solidFill>
                <a:latin typeface="DTSUHG+Cambria Math"/>
                <a:cs typeface="DTSUHG+Cambria Math"/>
              </a:rPr>
              <a:t>ꢄ</a:t>
            </a:r>
            <a:r>
              <a:rPr sz="1400" spc="20">
                <a:solidFill>
                  <a:srgbClr val="000000"/>
                </a:solidFill>
                <a:latin typeface="DTSUHG+Cambria Math"/>
                <a:cs typeface="DTSUHG+Cambria Math"/>
              </a:rPr>
              <a:t>(0)ꢀ</a:t>
            </a:r>
            <a:r>
              <a:rPr sz="1500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−푡/ꢁ</a:t>
            </a:r>
            <a:r>
              <a:rPr sz="1500" spc="86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DTSUHG+Cambria Math"/>
                <a:cs typeface="DTSUHG+Cambria Math"/>
              </a:rPr>
              <a:t>15ꢀ</a:t>
            </a:r>
            <a:r>
              <a:rPr sz="1500" spc="14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−푡/ꢂ∙2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DTSUHG+Cambria Math"/>
                <a:cs typeface="DTSUHG+Cambria Math"/>
              </a:rPr>
              <a:t>15ꢀ</a:t>
            </a:r>
            <a:r>
              <a:rPr sz="1500" spc="25" baseline="36856">
                <a:solidFill>
                  <a:srgbClr val="000000"/>
                </a:solidFill>
                <a:latin typeface="DTSUHG+Cambria Math"/>
                <a:cs typeface="DTSUHG+Cambria Math"/>
              </a:rPr>
              <a:t>−ꢅ푡</a:t>
            </a:r>
            <a:r>
              <a:rPr sz="1400">
                <a:solidFill>
                  <a:srgbClr val="000000"/>
                </a:solidFill>
                <a:latin typeface="DTSUHG+Cambria Math"/>
                <a:cs typeface="DTSUHG+Cambria Math"/>
              </a:rPr>
              <a:t>푉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4744" y="114349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1473" y="114349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262838"/>
            <a:ext cx="436617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푤</a:t>
            </a:r>
            <a:r>
              <a:rPr sz="1400" spc="35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(0)</a:t>
            </a:r>
            <a:r>
              <a:rPr sz="1400" spc="6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 spc="64">
                <a:solidFill>
                  <a:srgbClr val="000000"/>
                </a:solidFill>
                <a:latin typeface="OPRDII+Cambria Math"/>
                <a:cs typeface="OPRDII+Cambria Math"/>
              </a:rPr>
              <a:t>ꢀ푣</a:t>
            </a:r>
            <a:r>
              <a:rPr sz="1400" spc="342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(0)</a:t>
            </a:r>
            <a:r>
              <a:rPr sz="1400" spc="6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1168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× 20 ×</a:t>
            </a:r>
            <a:r>
              <a:rPr sz="1400" spc="1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10</a:t>
            </a:r>
            <a:r>
              <a:rPr sz="1400" spc="1347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×</a:t>
            </a:r>
            <a:r>
              <a:rPr sz="1400" spc="1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15</a:t>
            </a:r>
            <a:r>
              <a:rPr sz="1500" baseline="36856">
                <a:solidFill>
                  <a:srgbClr val="000000"/>
                </a:solidFill>
                <a:latin typeface="OPRDII+Cambria Math"/>
                <a:cs typeface="OPRDII+Cambria Math"/>
              </a:rPr>
              <a:t>ꢁ</a:t>
            </a:r>
            <a:r>
              <a:rPr sz="1500" spc="100" baseline="3685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2.25퐽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3689" y="12597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48635" y="1262838"/>
            <a:ext cx="35571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−3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5987" y="136494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73022" y="1367993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퐶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34744" y="139848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41473" y="139848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1743954"/>
            <a:ext cx="68685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opens at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 spc="23">
                <a:solidFill>
                  <a:srgbClr val="000000"/>
                </a:solidFill>
                <a:latin typeface="OPRDII+Cambria Math"/>
                <a:cs typeface="OPRDII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푤</a:t>
            </a:r>
            <a:r>
              <a:rPr sz="1400" spc="360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(0)</a:t>
            </a:r>
            <a:r>
              <a:rPr sz="1400" spc="17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88126" y="1829765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퐶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1953210"/>
            <a:ext cx="204479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OPRDII+Cambria Math"/>
                <a:cs typeface="OPRDII+Cambria Math"/>
              </a:rPr>
              <a:t>ퟖ풆</a:t>
            </a:r>
            <a:r>
              <a:rPr sz="1500" spc="21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−ퟐ풕</a:t>
            </a:r>
            <a:r>
              <a:rPr sz="2100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푽.</a:t>
            </a:r>
            <a:r>
              <a:rPr sz="2100" spc="-117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 </a:t>
            </a:r>
            <a:r>
              <a:rPr sz="2100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ퟓ.</a:t>
            </a:r>
            <a:r>
              <a:rPr sz="2100" spc="-236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 </a:t>
            </a:r>
            <a:r>
              <a:rPr sz="2100" baseline="36856">
                <a:solidFill>
                  <a:srgbClr val="ED008D"/>
                </a:solidFill>
                <a:latin typeface="OPRDII+Cambria Math"/>
                <a:cs typeface="OPRDII+Cambria Math"/>
              </a:rPr>
              <a:t>ퟑퟑ푱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785703"/>
            <a:ext cx="2555735" cy="55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3)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The Source</a:t>
            </a:r>
            <a:r>
              <a:rPr sz="1600" u="sng">
                <a:solidFill>
                  <a:srgbClr val="FF0000"/>
                </a:solidFill>
                <a:latin typeface="OPRDII+Cambria Math"/>
                <a:cs typeface="OPRDII+Cambria Math"/>
              </a:rPr>
              <a:t>‐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Free </a:t>
            </a:r>
            <a:r>
              <a:rPr sz="1600" u="sng">
                <a:solidFill>
                  <a:srgbClr val="FF0000"/>
                </a:solidFill>
                <a:latin typeface="OPRDII+Cambria Math"/>
                <a:cs typeface="OPRDII+Cambria Math"/>
              </a:rPr>
              <a:t>푹푳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Circuit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199499"/>
            <a:ext cx="5012686" cy="1470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goal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OPRDII+Cambria Math"/>
                <a:cs typeface="OPRDII+Cambria Math"/>
              </a:rPr>
              <a:t>ꢂ(푡)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inductor).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1"/>
              </a:lnSpc>
              <a:spcBef>
                <a:spcPts val="26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u="sng">
                <a:solidFill>
                  <a:srgbClr val="000000"/>
                </a:solidFill>
                <a:latin typeface="OPRDII+Cambria Math"/>
                <a:cs typeface="OPRDII+Cambria Math"/>
              </a:rPr>
              <a:t>ꢂ</a:t>
            </a:r>
            <a:r>
              <a:rPr sz="1400" spc="35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38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instantaneously.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OPRDII+Cambria Math"/>
                <a:cs typeface="OPRDII+Cambria Math"/>
              </a:rPr>
              <a:t>퐼</a:t>
            </a:r>
            <a:r>
              <a:rPr sz="1500" spc="56" baseline="-20571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415518"/>
            <a:ext cx="40918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 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22240" y="5415518"/>
            <a:ext cx="263863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source-free RL circuit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773791"/>
            <a:ext cx="979907" cy="658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OPRDII+Cambria Math"/>
                <a:cs typeface="OPRDII+Cambria Math"/>
              </a:rPr>
              <a:t>ꢂ(0)</a:t>
            </a:r>
            <a:r>
              <a:rPr sz="1400" spc="50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I</a:t>
            </a:r>
            <a:r>
              <a:rPr sz="1500" baseline="-20571">
                <a:solidFill>
                  <a:srgbClr val="000000"/>
                </a:solidFill>
                <a:latin typeface="OPRDII+Cambria Math"/>
                <a:cs typeface="OPRDII+Cambria Math"/>
              </a:rPr>
              <a:t>표</a:t>
            </a:r>
          </a:p>
          <a:p>
            <a:pPr marL="614476" marR="0">
              <a:lnSpc>
                <a:spcPts val="144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81216" y="5779754"/>
            <a:ext cx="609052" cy="767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(3.1)</a:t>
            </a:r>
          </a:p>
          <a:p>
            <a:pPr marL="0" marR="0">
              <a:lnSpc>
                <a:spcPts val="1554"/>
              </a:lnSpc>
              <a:spcBef>
                <a:spcPts val="78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074740"/>
            <a:ext cx="1253019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OPRDII+Cambria Math"/>
                <a:cs typeface="OPRDII+Cambria Math"/>
              </a:rPr>
              <a:t>푤(0)</a:t>
            </a:r>
            <a:r>
              <a:rPr sz="1400" spc="38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 spc="34">
                <a:solidFill>
                  <a:srgbClr val="000000"/>
                </a:solidFill>
                <a:latin typeface="OPRDII+Cambria Math"/>
                <a:cs typeface="OPRDII+Cambria Math"/>
              </a:rPr>
              <a:t>퐿퐼</a:t>
            </a:r>
            <a:r>
              <a:rPr sz="1500" baseline="37714">
                <a:solidFill>
                  <a:srgbClr val="000000"/>
                </a:solidFill>
                <a:latin typeface="OPRDII+Cambria Math"/>
                <a:cs typeface="OPRDII+Cambria Math"/>
              </a:rPr>
              <a:t>ꢁ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37386" y="61814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55496" y="6211916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386560"/>
            <a:ext cx="34730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KVL around the loop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743309"/>
            <a:ext cx="11734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푣</a:t>
            </a:r>
            <a:r>
              <a:rPr sz="1400" spc="625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+ 푣</a:t>
            </a:r>
            <a:r>
              <a:rPr sz="1400" spc="81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81216" y="6749272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(3.3)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37031" y="682912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24432" y="682912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949049"/>
            <a:ext cx="30643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푣</a:t>
            </a:r>
            <a:r>
              <a:rPr sz="1400" spc="69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퐿푑ꢂ/푑푡</a:t>
            </a:r>
            <a:r>
              <a:rPr sz="1400" spc="67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푣</a:t>
            </a:r>
            <a:r>
              <a:rPr sz="1400" spc="817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OPRDII+Cambria Math"/>
                <a:cs typeface="OPRDII+Cambria Math"/>
              </a:rPr>
              <a:t>ꢂꢅ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39088" y="703486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16530" y="703486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69036" y="7312228"/>
            <a:ext cx="32705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ꢆꢇ</a:t>
            </a:r>
          </a:p>
          <a:p>
            <a:pPr marL="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ꢆꢈ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50642" y="7312228"/>
            <a:ext cx="32705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ꢆꢇ</a:t>
            </a:r>
          </a:p>
          <a:p>
            <a:pPr marL="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ꢆꢈ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702686" y="731222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7368149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퐿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49172" y="7368149"/>
            <a:ext cx="9445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+ ꢅꢂ</a:t>
            </a:r>
            <a:r>
              <a:rPr sz="1400" spc="115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38198" y="7368149"/>
            <a:ext cx="4210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⇒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30475" y="7368149"/>
            <a:ext cx="9475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+</a:t>
            </a:r>
            <a:r>
              <a:rPr sz="1400" spc="91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ꢂ</a:t>
            </a:r>
            <a:r>
              <a:rPr sz="1400" spc="13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681216" y="7427452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708782" y="7507300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7735299"/>
            <a:ext cx="327905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Rearranging terms and integrating gives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6176" y="8089469"/>
            <a:ext cx="558239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8">
                <a:solidFill>
                  <a:srgbClr val="000000"/>
                </a:solidFill>
                <a:latin typeface="OPRDII+Cambria Math"/>
                <a:cs typeface="OPRDII+Cambria Math"/>
              </a:rPr>
              <a:t>ꢇ(ꢈ)</a:t>
            </a: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 ꢆꢇ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481582" y="8089469"/>
            <a:ext cx="398601" cy="535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ꢈ</a:t>
            </a:r>
            <a:r>
              <a:rPr sz="1000" spc="3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</a:t>
            </a:r>
          </a:p>
          <a:p>
            <a:pPr marL="0" marR="0">
              <a:lnSpc>
                <a:spcPts val="1167"/>
              </a:lnSpc>
              <a:spcBef>
                <a:spcPts val="24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  <a:r>
              <a:rPr sz="1000" spc="232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019679" y="8101661"/>
            <a:ext cx="3984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OPRDII+Cambria Math"/>
                <a:cs typeface="OPRDII+Cambria Math"/>
              </a:rPr>
              <a:t>휄(ꢈ)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629278" y="8090992"/>
            <a:ext cx="33003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푅ꢈ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710173" y="8090992"/>
            <a:ext cx="33003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푅ꢈ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858133" y="8127569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ꢈ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8157581"/>
            <a:ext cx="3712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∫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68628" y="8146913"/>
            <a:ext cx="109442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ꢋ</a:t>
            </a:r>
            <a:r>
              <a:rPr sz="1400" spc="-70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∫</a:t>
            </a:r>
            <a:r>
              <a:rPr sz="1400" spc="130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푑푡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256154" y="8146913"/>
            <a:ext cx="4210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⇒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695067" y="8146913"/>
            <a:ext cx="3989269" cy="53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ln</a:t>
            </a:r>
            <a:r>
              <a:rPr sz="1400" spc="-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ꢂ</a:t>
            </a:r>
            <a:r>
              <a:rPr sz="1400" spc="-3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|</a:t>
            </a:r>
            <a:r>
              <a:rPr sz="1500" spc="-67" baseline="-30000">
                <a:solidFill>
                  <a:srgbClr val="000000"/>
                </a:solidFill>
                <a:latin typeface="OPRDII+Cambria Math"/>
                <a:cs typeface="OPRDII+Cambria Math"/>
              </a:rPr>
              <a:t>ꢉ</a:t>
            </a:r>
            <a:r>
              <a:rPr sz="1200" baseline="-44571">
                <a:solidFill>
                  <a:srgbClr val="000000"/>
                </a:solidFill>
                <a:latin typeface="OPRDII+Cambria Math"/>
                <a:cs typeface="OPRDII+Cambria Math"/>
              </a:rPr>
              <a:t>ꢌ</a:t>
            </a:r>
            <a:r>
              <a:rPr sz="1200" spc="983" baseline="-44571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ꢋ</a:t>
            </a:r>
            <a:r>
              <a:rPr sz="1400" spc="1288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|</a:t>
            </a:r>
            <a:r>
              <a:rPr sz="1400" spc="1025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⇒</a:t>
            </a:r>
            <a:r>
              <a:rPr sz="1400" spc="700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ln </a:t>
            </a:r>
            <a:r>
              <a:rPr sz="1400" spc="21">
                <a:solidFill>
                  <a:srgbClr val="000000"/>
                </a:solidFill>
                <a:latin typeface="OPRDII+Cambria Math"/>
                <a:cs typeface="OPRDII+Cambria Math"/>
              </a:rPr>
              <a:t>ꢂ(푡)</a:t>
            </a:r>
            <a:r>
              <a:rPr sz="1400" spc="-23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ꢋ ln 퐼</a:t>
            </a:r>
            <a:r>
              <a:rPr sz="1400" spc="63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ꢋ</a:t>
            </a:r>
            <a:r>
              <a:rPr sz="1400" spc="1369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+ 0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858133" y="82357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234685" y="823272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09600" y="8270825"/>
            <a:ext cx="2399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ꢉ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28420" y="8286065"/>
            <a:ext cx="234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ꢇ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664584" y="8286065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745226" y="8286065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ꢄ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50748" y="831990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PRDII+Cambria Math"/>
                <a:cs typeface="OPRDII+Cambria Math"/>
              </a:rPr>
              <a:t>ꢊ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08608" y="8557250"/>
            <a:ext cx="55101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OPRDII+Cambria Math"/>
                <a:cs typeface="OPRDII+Cambria Math"/>
              </a:rPr>
              <a:t>ꢂ(푡)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586738" y="8557250"/>
            <a:ext cx="451347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ꢅ푡</a:t>
            </a:r>
          </a:p>
          <a:p>
            <a:pPr marL="44195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퐿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8692886"/>
            <a:ext cx="605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∴</a:t>
            </a:r>
            <a:r>
              <a:rPr sz="1400" spc="392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ln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242364" y="8692886"/>
            <a:ext cx="5827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ꢋ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681216" y="8698849"/>
            <a:ext cx="609052" cy="11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(3.5)</a:t>
            </a:r>
          </a:p>
          <a:p>
            <a:pPr marL="0" marR="0">
              <a:lnSpc>
                <a:spcPts val="1554"/>
              </a:lnSpc>
              <a:spcBef>
                <a:spcPts val="394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(3.6)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981760" y="8811758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퐼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038148" y="88975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9014450"/>
            <a:ext cx="26799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powers of </a:t>
            </a:r>
            <a:r>
              <a:rPr sz="1400" spc="28">
                <a:solidFill>
                  <a:srgbClr val="000000"/>
                </a:solidFill>
                <a:latin typeface="OPRDII+Cambria Math"/>
                <a:cs typeface="OPRDII+Cambria Math"/>
              </a:rPr>
              <a:t>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have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41019" y="9379103"/>
            <a:ext cx="1352891" cy="485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OPRDII+Cambria Math"/>
                <a:cs typeface="OPRDII+Cambria Math"/>
              </a:rPr>
              <a:t>ꢂ(푡)</a:t>
            </a:r>
            <a:r>
              <a:rPr sz="1400" spc="56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>
                <a:solidFill>
                  <a:srgbClr val="000000"/>
                </a:solidFill>
                <a:latin typeface="OPRDII+Cambria Math"/>
                <a:cs typeface="OPRDI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PRDII+Cambria Math"/>
                <a:cs typeface="OPRDII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OPRDII+Cambria Math"/>
                <a:cs typeface="OPRDII+Cambria Math"/>
              </a:rPr>
              <a:t>퐼</a:t>
            </a:r>
            <a:r>
              <a:rPr sz="1500" spc="68" baseline="-23351">
                <a:solidFill>
                  <a:srgbClr val="000000"/>
                </a:solidFill>
                <a:latin typeface="OPRDII+Cambria Math"/>
                <a:cs typeface="OPRDII+Cambria Math"/>
              </a:rPr>
              <a:t>ꢃ</a:t>
            </a:r>
            <a:r>
              <a:rPr sz="1400" spc="85">
                <a:solidFill>
                  <a:srgbClr val="000000"/>
                </a:solidFill>
                <a:latin typeface="OPRDII+Cambria Math"/>
                <a:cs typeface="OPRDII+Cambria Math"/>
              </a:rPr>
              <a:t>푒</a:t>
            </a:r>
            <a:r>
              <a:rPr sz="1000">
                <a:solidFill>
                  <a:srgbClr val="000000"/>
                </a:solidFill>
                <a:latin typeface="OPRDII+Cambria Math"/>
                <a:cs typeface="OPRDII+Cambria Math"/>
              </a:rPr>
              <a:t>−푅ꢈ/ꢄ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688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2019-10-29T09:55:49Z</dcterms:modified>
</cp:coreProperties>
</file>